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77" r:id="rId5"/>
    <p:sldId id="258" r:id="rId6"/>
    <p:sldId id="310" r:id="rId7"/>
    <p:sldId id="314" r:id="rId8"/>
    <p:sldId id="315" r:id="rId9"/>
    <p:sldId id="312" r:id="rId10"/>
    <p:sldId id="313" r:id="rId11"/>
    <p:sldId id="316" r:id="rId12"/>
    <p:sldId id="267" r:id="rId13"/>
    <p:sldId id="26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606" autoAdjust="0"/>
    <p:restoredTop sz="52684" autoAdjust="0"/>
  </p:normalViewPr>
  <p:slideViewPr>
    <p:cSldViewPr snapToGrid="0">
      <p:cViewPr varScale="1">
        <p:scale>
          <a:sx n="60" d="100"/>
          <a:sy n="60" d="100"/>
        </p:scale>
        <p:origin x="1752"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CE5133-C2E7-444B-BB18-1A1E0CCD6E1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E70BF0B7-AF4A-406B-9644-4EF221E6D190}">
      <dgm:prSet phldrT="[Text]"/>
      <dgm:spPr/>
      <dgm:t>
        <a:bodyPr/>
        <a:lstStyle/>
        <a:p>
          <a:r>
            <a:rPr lang="en-AU" dirty="0"/>
            <a:t>Women</a:t>
          </a:r>
        </a:p>
      </dgm:t>
    </dgm:pt>
    <dgm:pt modelId="{41D432E4-448C-4078-8664-114C0F0F4833}" type="parTrans" cxnId="{84B3EBFA-EE7B-48B0-8DA0-F511C491A892}">
      <dgm:prSet/>
      <dgm:spPr/>
      <dgm:t>
        <a:bodyPr/>
        <a:lstStyle/>
        <a:p>
          <a:endParaRPr lang="en-AU"/>
        </a:p>
      </dgm:t>
    </dgm:pt>
    <dgm:pt modelId="{9A6E57D7-090D-47B2-B107-D3F5CFE24B0B}" type="sibTrans" cxnId="{84B3EBFA-EE7B-48B0-8DA0-F511C491A892}">
      <dgm:prSet/>
      <dgm:spPr/>
      <dgm:t>
        <a:bodyPr/>
        <a:lstStyle/>
        <a:p>
          <a:endParaRPr lang="en-AU"/>
        </a:p>
      </dgm:t>
    </dgm:pt>
    <dgm:pt modelId="{87D4F30C-8E97-4EF8-B8EC-41C0EBC4D574}">
      <dgm:prSet phldrT="[Text]"/>
      <dgm:spPr/>
      <dgm:t>
        <a:bodyPr/>
        <a:lstStyle/>
        <a:p>
          <a:pPr>
            <a:spcBef>
              <a:spcPts val="0"/>
            </a:spcBef>
            <a:spcAft>
              <a:spcPts val="600"/>
            </a:spcAft>
          </a:pPr>
          <a:r>
            <a:rPr lang="en-US" dirty="0"/>
            <a:t>Often perform the most labour intensive work</a:t>
          </a:r>
          <a:endParaRPr lang="en-AU" dirty="0"/>
        </a:p>
      </dgm:t>
    </dgm:pt>
    <dgm:pt modelId="{E8640069-68E3-44A5-9231-7BEEEB3908AB}" type="parTrans" cxnId="{AF7A31D9-8EF8-4C8C-8D73-EB1D6CE29FE0}">
      <dgm:prSet/>
      <dgm:spPr/>
      <dgm:t>
        <a:bodyPr/>
        <a:lstStyle/>
        <a:p>
          <a:endParaRPr lang="en-AU"/>
        </a:p>
      </dgm:t>
    </dgm:pt>
    <dgm:pt modelId="{0BF552C9-CC68-4079-8CE4-4B802258D99D}" type="sibTrans" cxnId="{AF7A31D9-8EF8-4C8C-8D73-EB1D6CE29FE0}">
      <dgm:prSet/>
      <dgm:spPr/>
      <dgm:t>
        <a:bodyPr/>
        <a:lstStyle/>
        <a:p>
          <a:endParaRPr lang="en-AU"/>
        </a:p>
      </dgm:t>
    </dgm:pt>
    <dgm:pt modelId="{DCEA0770-6396-4684-A448-39D90F33E337}">
      <dgm:prSet phldrT="[Text]"/>
      <dgm:spPr/>
      <dgm:t>
        <a:bodyPr/>
        <a:lstStyle/>
        <a:p>
          <a:r>
            <a:rPr lang="en-AU" dirty="0"/>
            <a:t>Men</a:t>
          </a:r>
        </a:p>
      </dgm:t>
    </dgm:pt>
    <dgm:pt modelId="{9D65681E-7304-48FD-AAB7-32A326C64F63}" type="parTrans" cxnId="{00D8AFDC-0D14-4371-9137-A19689EC716F}">
      <dgm:prSet/>
      <dgm:spPr/>
      <dgm:t>
        <a:bodyPr/>
        <a:lstStyle/>
        <a:p>
          <a:endParaRPr lang="en-AU"/>
        </a:p>
      </dgm:t>
    </dgm:pt>
    <dgm:pt modelId="{8A9EFB0A-C3DF-4717-A447-E0871B0B75B4}" type="sibTrans" cxnId="{00D8AFDC-0D14-4371-9137-A19689EC716F}">
      <dgm:prSet/>
      <dgm:spPr/>
      <dgm:t>
        <a:bodyPr/>
        <a:lstStyle/>
        <a:p>
          <a:endParaRPr lang="en-AU"/>
        </a:p>
      </dgm:t>
    </dgm:pt>
    <dgm:pt modelId="{1100A3AB-B9EC-45DE-89E9-8463A7526549}">
      <dgm:prSet phldrT="[Text]"/>
      <dgm:spPr/>
      <dgm:t>
        <a:bodyPr/>
        <a:lstStyle/>
        <a:p>
          <a:pPr>
            <a:spcAft>
              <a:spcPts val="600"/>
            </a:spcAft>
          </a:pPr>
          <a:r>
            <a:rPr lang="en-US"/>
            <a:t>Often perform activities that are prestigious </a:t>
          </a:r>
          <a:endParaRPr lang="en-AU" dirty="0"/>
        </a:p>
      </dgm:t>
    </dgm:pt>
    <dgm:pt modelId="{A0BDDCF6-8B36-49D4-99CC-8C00297E046F}" type="parTrans" cxnId="{9540AB65-BDD8-4610-861A-E2C0B2A246A1}">
      <dgm:prSet/>
      <dgm:spPr/>
      <dgm:t>
        <a:bodyPr/>
        <a:lstStyle/>
        <a:p>
          <a:endParaRPr lang="en-AU"/>
        </a:p>
      </dgm:t>
    </dgm:pt>
    <dgm:pt modelId="{7035B217-78B2-489E-8776-E0D72D5DAFAE}" type="sibTrans" cxnId="{9540AB65-BDD8-4610-861A-E2C0B2A246A1}">
      <dgm:prSet/>
      <dgm:spPr/>
      <dgm:t>
        <a:bodyPr/>
        <a:lstStyle/>
        <a:p>
          <a:endParaRPr lang="en-AU"/>
        </a:p>
      </dgm:t>
    </dgm:pt>
    <dgm:pt modelId="{830DA866-950B-45AB-B924-F3B9C8B8ADE9}">
      <dgm:prSet/>
      <dgm:spPr/>
      <dgm:t>
        <a:bodyPr/>
        <a:lstStyle/>
        <a:p>
          <a:pPr>
            <a:spcBef>
              <a:spcPts val="0"/>
            </a:spcBef>
            <a:spcAft>
              <a:spcPts val="600"/>
            </a:spcAft>
          </a:pPr>
          <a:r>
            <a:rPr lang="en-US" dirty="0"/>
            <a:t>Work longer hours</a:t>
          </a:r>
        </a:p>
      </dgm:t>
    </dgm:pt>
    <dgm:pt modelId="{F3CAF6A2-A8A4-4D36-970B-ECF68B6B0138}" type="parTrans" cxnId="{C4BBCE47-E1E4-4437-84E6-A455B23E19DF}">
      <dgm:prSet/>
      <dgm:spPr/>
      <dgm:t>
        <a:bodyPr/>
        <a:lstStyle/>
        <a:p>
          <a:endParaRPr lang="en-AU"/>
        </a:p>
      </dgm:t>
    </dgm:pt>
    <dgm:pt modelId="{3CA16AAA-5320-421A-9B2F-48A13F9F8478}" type="sibTrans" cxnId="{C4BBCE47-E1E4-4437-84E6-A455B23E19DF}">
      <dgm:prSet/>
      <dgm:spPr/>
      <dgm:t>
        <a:bodyPr/>
        <a:lstStyle/>
        <a:p>
          <a:endParaRPr lang="en-AU"/>
        </a:p>
      </dgm:t>
    </dgm:pt>
    <dgm:pt modelId="{2D971C2D-657F-4FBD-BD56-0CDBF3408838}">
      <dgm:prSet/>
      <dgm:spPr/>
      <dgm:t>
        <a:bodyPr/>
        <a:lstStyle/>
        <a:p>
          <a:pPr>
            <a:spcBef>
              <a:spcPts val="0"/>
            </a:spcBef>
            <a:spcAft>
              <a:spcPts val="600"/>
            </a:spcAft>
          </a:pPr>
          <a:r>
            <a:rPr lang="en-US" dirty="0"/>
            <a:t>Do work that is less financially profitable</a:t>
          </a:r>
        </a:p>
      </dgm:t>
    </dgm:pt>
    <dgm:pt modelId="{8662F9E1-1578-4290-ADDF-A4363B2D5458}" type="parTrans" cxnId="{A79C5406-D332-4FDB-8479-80602C094506}">
      <dgm:prSet/>
      <dgm:spPr/>
      <dgm:t>
        <a:bodyPr/>
        <a:lstStyle/>
        <a:p>
          <a:endParaRPr lang="en-AU"/>
        </a:p>
      </dgm:t>
    </dgm:pt>
    <dgm:pt modelId="{CAC356C6-C92C-42AD-B82A-4651B7BF429B}" type="sibTrans" cxnId="{A79C5406-D332-4FDB-8479-80602C094506}">
      <dgm:prSet/>
      <dgm:spPr/>
      <dgm:t>
        <a:bodyPr/>
        <a:lstStyle/>
        <a:p>
          <a:endParaRPr lang="en-AU"/>
        </a:p>
      </dgm:t>
    </dgm:pt>
    <dgm:pt modelId="{C53E8EDF-4054-4BE1-9FDF-1DAA25ECA6A8}">
      <dgm:prSet/>
      <dgm:spPr/>
      <dgm:t>
        <a:bodyPr/>
        <a:lstStyle/>
        <a:p>
          <a:pPr>
            <a:spcBef>
              <a:spcPts val="0"/>
            </a:spcBef>
            <a:spcAft>
              <a:spcPts val="600"/>
            </a:spcAft>
          </a:pPr>
          <a:r>
            <a:rPr lang="en-US" dirty="0"/>
            <a:t>Do what is considered menial work, with the result that their work is often seen as unimportant.</a:t>
          </a:r>
          <a:endParaRPr lang="en-AU" dirty="0"/>
        </a:p>
      </dgm:t>
    </dgm:pt>
    <dgm:pt modelId="{C79348A2-2930-461D-8FEE-605560ADEECD}" type="parTrans" cxnId="{0E9C29F3-FAFD-4C12-B6B1-D8122329E189}">
      <dgm:prSet/>
      <dgm:spPr/>
      <dgm:t>
        <a:bodyPr/>
        <a:lstStyle/>
        <a:p>
          <a:endParaRPr lang="en-AU"/>
        </a:p>
      </dgm:t>
    </dgm:pt>
    <dgm:pt modelId="{9ABEAB86-6251-48AF-92E3-64E0E9FC7085}" type="sibTrans" cxnId="{0E9C29F3-FAFD-4C12-B6B1-D8122329E189}">
      <dgm:prSet/>
      <dgm:spPr/>
      <dgm:t>
        <a:bodyPr/>
        <a:lstStyle/>
        <a:p>
          <a:endParaRPr lang="en-AU"/>
        </a:p>
      </dgm:t>
    </dgm:pt>
    <dgm:pt modelId="{F6C89521-D795-44F8-9FC3-D1384B79755C}">
      <dgm:prSet/>
      <dgm:spPr/>
      <dgm:t>
        <a:bodyPr/>
        <a:lstStyle/>
        <a:p>
          <a:pPr>
            <a:spcAft>
              <a:spcPts val="600"/>
            </a:spcAft>
          </a:pPr>
          <a:r>
            <a:rPr lang="en-US"/>
            <a:t>Have better tools and better access to technology to perform their work</a:t>
          </a:r>
          <a:endParaRPr lang="en-US" dirty="0"/>
        </a:p>
      </dgm:t>
    </dgm:pt>
    <dgm:pt modelId="{6745219D-FAC7-4214-AE5D-845EDC5C0494}" type="parTrans" cxnId="{0A59B357-C98D-4023-8172-70CB553B1C1E}">
      <dgm:prSet/>
      <dgm:spPr/>
      <dgm:t>
        <a:bodyPr/>
        <a:lstStyle/>
        <a:p>
          <a:endParaRPr lang="en-AU"/>
        </a:p>
      </dgm:t>
    </dgm:pt>
    <dgm:pt modelId="{939AD80F-3684-4CC8-A30D-04F740E5ADDE}" type="sibTrans" cxnId="{0A59B357-C98D-4023-8172-70CB553B1C1E}">
      <dgm:prSet/>
      <dgm:spPr/>
      <dgm:t>
        <a:bodyPr/>
        <a:lstStyle/>
        <a:p>
          <a:endParaRPr lang="en-AU"/>
        </a:p>
      </dgm:t>
    </dgm:pt>
    <dgm:pt modelId="{CDAF9CF2-95AC-4CA6-AC07-C7C814C8565A}">
      <dgm:prSet/>
      <dgm:spPr/>
      <dgm:t>
        <a:bodyPr/>
        <a:lstStyle/>
        <a:p>
          <a:pPr>
            <a:spcAft>
              <a:spcPts val="600"/>
            </a:spcAft>
          </a:pPr>
          <a:r>
            <a:rPr lang="en-US"/>
            <a:t>Are better paid </a:t>
          </a:r>
          <a:endParaRPr lang="en-US" dirty="0"/>
        </a:p>
      </dgm:t>
    </dgm:pt>
    <dgm:pt modelId="{1F6F0526-1747-4876-8D56-D9CBDB693EE8}" type="parTrans" cxnId="{5E906254-566D-4FEB-B6D5-95BB96F12FFB}">
      <dgm:prSet/>
      <dgm:spPr/>
      <dgm:t>
        <a:bodyPr/>
        <a:lstStyle/>
        <a:p>
          <a:endParaRPr lang="en-AU"/>
        </a:p>
      </dgm:t>
    </dgm:pt>
    <dgm:pt modelId="{009BFCA8-E9E8-4F54-AA80-87189BFDDFEB}" type="sibTrans" cxnId="{5E906254-566D-4FEB-B6D5-95BB96F12FFB}">
      <dgm:prSet/>
      <dgm:spPr/>
      <dgm:t>
        <a:bodyPr/>
        <a:lstStyle/>
        <a:p>
          <a:endParaRPr lang="en-AU"/>
        </a:p>
      </dgm:t>
    </dgm:pt>
    <dgm:pt modelId="{DEDFA005-78C7-47B7-B7F3-161ACEA453E4}">
      <dgm:prSet/>
      <dgm:spPr/>
      <dgm:t>
        <a:bodyPr/>
        <a:lstStyle/>
        <a:p>
          <a:pPr>
            <a:spcAft>
              <a:spcPts val="600"/>
            </a:spcAft>
          </a:pPr>
          <a:r>
            <a:rPr lang="en-US" dirty="0"/>
            <a:t>Work fewer hours than women, but their work is more valued. </a:t>
          </a:r>
          <a:endParaRPr lang="en-AU" dirty="0"/>
        </a:p>
      </dgm:t>
    </dgm:pt>
    <dgm:pt modelId="{274D05A0-23B7-4D60-9149-9FC22E9B811C}" type="parTrans" cxnId="{126CF5FD-43A2-464F-9981-3BCCD772F5F8}">
      <dgm:prSet/>
      <dgm:spPr/>
      <dgm:t>
        <a:bodyPr/>
        <a:lstStyle/>
        <a:p>
          <a:endParaRPr lang="en-AU"/>
        </a:p>
      </dgm:t>
    </dgm:pt>
    <dgm:pt modelId="{2D93E832-BFF8-486E-86A0-6BD3ECFCFF13}" type="sibTrans" cxnId="{126CF5FD-43A2-464F-9981-3BCCD772F5F8}">
      <dgm:prSet/>
      <dgm:spPr/>
      <dgm:t>
        <a:bodyPr/>
        <a:lstStyle/>
        <a:p>
          <a:endParaRPr lang="en-AU"/>
        </a:p>
      </dgm:t>
    </dgm:pt>
    <dgm:pt modelId="{A2F73325-8DE0-4CB0-9040-F08632501CD0}" type="pres">
      <dgm:prSet presAssocID="{E8CE5133-C2E7-444B-BB18-1A1E0CCD6E1B}" presName="Name0" presStyleCnt="0">
        <dgm:presLayoutVars>
          <dgm:dir/>
          <dgm:animLvl val="lvl"/>
          <dgm:resizeHandles val="exact"/>
        </dgm:presLayoutVars>
      </dgm:prSet>
      <dgm:spPr/>
    </dgm:pt>
    <dgm:pt modelId="{E957A4DF-84E2-489F-BF93-695543040B8D}" type="pres">
      <dgm:prSet presAssocID="{E70BF0B7-AF4A-406B-9644-4EF221E6D190}" presName="composite" presStyleCnt="0"/>
      <dgm:spPr/>
    </dgm:pt>
    <dgm:pt modelId="{023CFA9C-E057-4379-AFFC-618B07D54CE4}" type="pres">
      <dgm:prSet presAssocID="{E70BF0B7-AF4A-406B-9644-4EF221E6D190}" presName="parTx" presStyleLbl="alignNode1" presStyleIdx="0" presStyleCnt="2">
        <dgm:presLayoutVars>
          <dgm:chMax val="0"/>
          <dgm:chPref val="0"/>
          <dgm:bulletEnabled val="1"/>
        </dgm:presLayoutVars>
      </dgm:prSet>
      <dgm:spPr/>
    </dgm:pt>
    <dgm:pt modelId="{1432378A-57A5-4E06-A68F-B299B682B7F5}" type="pres">
      <dgm:prSet presAssocID="{E70BF0B7-AF4A-406B-9644-4EF221E6D190}" presName="desTx" presStyleLbl="alignAccFollowNode1" presStyleIdx="0" presStyleCnt="2">
        <dgm:presLayoutVars>
          <dgm:bulletEnabled val="1"/>
        </dgm:presLayoutVars>
      </dgm:prSet>
      <dgm:spPr/>
    </dgm:pt>
    <dgm:pt modelId="{EEB6B3A0-3197-42F7-9BF5-7A2D644489B4}" type="pres">
      <dgm:prSet presAssocID="{9A6E57D7-090D-47B2-B107-D3F5CFE24B0B}" presName="space" presStyleCnt="0"/>
      <dgm:spPr/>
    </dgm:pt>
    <dgm:pt modelId="{D8E02D07-BF8D-4899-AF0F-FC90660251F1}" type="pres">
      <dgm:prSet presAssocID="{DCEA0770-6396-4684-A448-39D90F33E337}" presName="composite" presStyleCnt="0"/>
      <dgm:spPr/>
    </dgm:pt>
    <dgm:pt modelId="{E5C735CF-D47B-4AC2-A1EF-A04D985E553C}" type="pres">
      <dgm:prSet presAssocID="{DCEA0770-6396-4684-A448-39D90F33E337}" presName="parTx" presStyleLbl="alignNode1" presStyleIdx="1" presStyleCnt="2">
        <dgm:presLayoutVars>
          <dgm:chMax val="0"/>
          <dgm:chPref val="0"/>
          <dgm:bulletEnabled val="1"/>
        </dgm:presLayoutVars>
      </dgm:prSet>
      <dgm:spPr/>
    </dgm:pt>
    <dgm:pt modelId="{6526E41B-6BA8-464F-8100-6424BF0742B8}" type="pres">
      <dgm:prSet presAssocID="{DCEA0770-6396-4684-A448-39D90F33E337}" presName="desTx" presStyleLbl="alignAccFollowNode1" presStyleIdx="1" presStyleCnt="2">
        <dgm:presLayoutVars>
          <dgm:bulletEnabled val="1"/>
        </dgm:presLayoutVars>
      </dgm:prSet>
      <dgm:spPr/>
    </dgm:pt>
  </dgm:ptLst>
  <dgm:cxnLst>
    <dgm:cxn modelId="{381D5302-59DE-4F2F-B43B-224F9A524B78}" type="presOf" srcId="{830DA866-950B-45AB-B924-F3B9C8B8ADE9}" destId="{1432378A-57A5-4E06-A68F-B299B682B7F5}" srcOrd="0" destOrd="1" presId="urn:microsoft.com/office/officeart/2005/8/layout/hList1"/>
    <dgm:cxn modelId="{A79C5406-D332-4FDB-8479-80602C094506}" srcId="{E70BF0B7-AF4A-406B-9644-4EF221E6D190}" destId="{2D971C2D-657F-4FBD-BD56-0CDBF3408838}" srcOrd="2" destOrd="0" parTransId="{8662F9E1-1578-4290-ADDF-A4363B2D5458}" sibTransId="{CAC356C6-C92C-42AD-B82A-4651B7BF429B}"/>
    <dgm:cxn modelId="{05CC4E1C-B759-4177-949E-A945DC31C591}" type="presOf" srcId="{DCEA0770-6396-4684-A448-39D90F33E337}" destId="{E5C735CF-D47B-4AC2-A1EF-A04D985E553C}" srcOrd="0" destOrd="0" presId="urn:microsoft.com/office/officeart/2005/8/layout/hList1"/>
    <dgm:cxn modelId="{64F10262-2FC3-4D6D-9612-E2BE562C56CC}" type="presOf" srcId="{87D4F30C-8E97-4EF8-B8EC-41C0EBC4D574}" destId="{1432378A-57A5-4E06-A68F-B299B682B7F5}" srcOrd="0" destOrd="0" presId="urn:microsoft.com/office/officeart/2005/8/layout/hList1"/>
    <dgm:cxn modelId="{9540AB65-BDD8-4610-861A-E2C0B2A246A1}" srcId="{DCEA0770-6396-4684-A448-39D90F33E337}" destId="{1100A3AB-B9EC-45DE-89E9-8463A7526549}" srcOrd="0" destOrd="0" parTransId="{A0BDDCF6-8B36-49D4-99CC-8C00297E046F}" sibTransId="{7035B217-78B2-489E-8776-E0D72D5DAFAE}"/>
    <dgm:cxn modelId="{C4BBCE47-E1E4-4437-84E6-A455B23E19DF}" srcId="{E70BF0B7-AF4A-406B-9644-4EF221E6D190}" destId="{830DA866-950B-45AB-B924-F3B9C8B8ADE9}" srcOrd="1" destOrd="0" parTransId="{F3CAF6A2-A8A4-4D36-970B-ECF68B6B0138}" sibTransId="{3CA16AAA-5320-421A-9B2F-48A13F9F8478}"/>
    <dgm:cxn modelId="{29E0A469-3D70-42B8-955E-9029BBDF5071}" type="presOf" srcId="{2D971C2D-657F-4FBD-BD56-0CDBF3408838}" destId="{1432378A-57A5-4E06-A68F-B299B682B7F5}" srcOrd="0" destOrd="2" presId="urn:microsoft.com/office/officeart/2005/8/layout/hList1"/>
    <dgm:cxn modelId="{5E906254-566D-4FEB-B6D5-95BB96F12FFB}" srcId="{DCEA0770-6396-4684-A448-39D90F33E337}" destId="{CDAF9CF2-95AC-4CA6-AC07-C7C814C8565A}" srcOrd="2" destOrd="0" parTransId="{1F6F0526-1747-4876-8D56-D9CBDB693EE8}" sibTransId="{009BFCA8-E9E8-4F54-AA80-87189BFDDFEB}"/>
    <dgm:cxn modelId="{0A59B357-C98D-4023-8172-70CB553B1C1E}" srcId="{DCEA0770-6396-4684-A448-39D90F33E337}" destId="{F6C89521-D795-44F8-9FC3-D1384B79755C}" srcOrd="1" destOrd="0" parTransId="{6745219D-FAC7-4214-AE5D-845EDC5C0494}" sibTransId="{939AD80F-3684-4CC8-A30D-04F740E5ADDE}"/>
    <dgm:cxn modelId="{AE680759-4688-4E22-AF90-A730E9C39BE2}" type="presOf" srcId="{CDAF9CF2-95AC-4CA6-AC07-C7C814C8565A}" destId="{6526E41B-6BA8-464F-8100-6424BF0742B8}" srcOrd="0" destOrd="2" presId="urn:microsoft.com/office/officeart/2005/8/layout/hList1"/>
    <dgm:cxn modelId="{660AE07A-F35C-4A52-9208-B9BFB7655200}" type="presOf" srcId="{E8CE5133-C2E7-444B-BB18-1A1E0CCD6E1B}" destId="{A2F73325-8DE0-4CB0-9040-F08632501CD0}" srcOrd="0" destOrd="0" presId="urn:microsoft.com/office/officeart/2005/8/layout/hList1"/>
    <dgm:cxn modelId="{B5793481-E1F6-4CDB-A97C-44BD203C6F8E}" type="presOf" srcId="{F6C89521-D795-44F8-9FC3-D1384B79755C}" destId="{6526E41B-6BA8-464F-8100-6424BF0742B8}" srcOrd="0" destOrd="1" presId="urn:microsoft.com/office/officeart/2005/8/layout/hList1"/>
    <dgm:cxn modelId="{ACA6E6A1-0947-4882-8155-9ADD60EDB091}" type="presOf" srcId="{C53E8EDF-4054-4BE1-9FDF-1DAA25ECA6A8}" destId="{1432378A-57A5-4E06-A68F-B299B682B7F5}" srcOrd="0" destOrd="3" presId="urn:microsoft.com/office/officeart/2005/8/layout/hList1"/>
    <dgm:cxn modelId="{A10008D0-0EE7-4FD8-B564-DE52B4CB0A2B}" type="presOf" srcId="{1100A3AB-B9EC-45DE-89E9-8463A7526549}" destId="{6526E41B-6BA8-464F-8100-6424BF0742B8}" srcOrd="0" destOrd="0" presId="urn:microsoft.com/office/officeart/2005/8/layout/hList1"/>
    <dgm:cxn modelId="{AF7A31D9-8EF8-4C8C-8D73-EB1D6CE29FE0}" srcId="{E70BF0B7-AF4A-406B-9644-4EF221E6D190}" destId="{87D4F30C-8E97-4EF8-B8EC-41C0EBC4D574}" srcOrd="0" destOrd="0" parTransId="{E8640069-68E3-44A5-9231-7BEEEB3908AB}" sibTransId="{0BF552C9-CC68-4079-8CE4-4B802258D99D}"/>
    <dgm:cxn modelId="{00D8AFDC-0D14-4371-9137-A19689EC716F}" srcId="{E8CE5133-C2E7-444B-BB18-1A1E0CCD6E1B}" destId="{DCEA0770-6396-4684-A448-39D90F33E337}" srcOrd="1" destOrd="0" parTransId="{9D65681E-7304-48FD-AAB7-32A326C64F63}" sibTransId="{8A9EFB0A-C3DF-4717-A447-E0871B0B75B4}"/>
    <dgm:cxn modelId="{5C8829E2-315F-46E7-B32A-B861AC0E5341}" type="presOf" srcId="{E70BF0B7-AF4A-406B-9644-4EF221E6D190}" destId="{023CFA9C-E057-4379-AFFC-618B07D54CE4}" srcOrd="0" destOrd="0" presId="urn:microsoft.com/office/officeart/2005/8/layout/hList1"/>
    <dgm:cxn modelId="{12F811F3-25CE-4E69-83B5-10DC3F430012}" type="presOf" srcId="{DEDFA005-78C7-47B7-B7F3-161ACEA453E4}" destId="{6526E41B-6BA8-464F-8100-6424BF0742B8}" srcOrd="0" destOrd="3" presId="urn:microsoft.com/office/officeart/2005/8/layout/hList1"/>
    <dgm:cxn modelId="{0E9C29F3-FAFD-4C12-B6B1-D8122329E189}" srcId="{E70BF0B7-AF4A-406B-9644-4EF221E6D190}" destId="{C53E8EDF-4054-4BE1-9FDF-1DAA25ECA6A8}" srcOrd="3" destOrd="0" parTransId="{C79348A2-2930-461D-8FEE-605560ADEECD}" sibTransId="{9ABEAB86-6251-48AF-92E3-64E0E9FC7085}"/>
    <dgm:cxn modelId="{84B3EBFA-EE7B-48B0-8DA0-F511C491A892}" srcId="{E8CE5133-C2E7-444B-BB18-1A1E0CCD6E1B}" destId="{E70BF0B7-AF4A-406B-9644-4EF221E6D190}" srcOrd="0" destOrd="0" parTransId="{41D432E4-448C-4078-8664-114C0F0F4833}" sibTransId="{9A6E57D7-090D-47B2-B107-D3F5CFE24B0B}"/>
    <dgm:cxn modelId="{126CF5FD-43A2-464F-9981-3BCCD772F5F8}" srcId="{DCEA0770-6396-4684-A448-39D90F33E337}" destId="{DEDFA005-78C7-47B7-B7F3-161ACEA453E4}" srcOrd="3" destOrd="0" parTransId="{274D05A0-23B7-4D60-9149-9FC22E9B811C}" sibTransId="{2D93E832-BFF8-486E-86A0-6BD3ECFCFF13}"/>
    <dgm:cxn modelId="{1A05547D-39A8-4F43-8B6D-14A34C8948EB}" type="presParOf" srcId="{A2F73325-8DE0-4CB0-9040-F08632501CD0}" destId="{E957A4DF-84E2-489F-BF93-695543040B8D}" srcOrd="0" destOrd="0" presId="urn:microsoft.com/office/officeart/2005/8/layout/hList1"/>
    <dgm:cxn modelId="{C902E26F-3C1B-4ADA-B442-20B934A80165}" type="presParOf" srcId="{E957A4DF-84E2-489F-BF93-695543040B8D}" destId="{023CFA9C-E057-4379-AFFC-618B07D54CE4}" srcOrd="0" destOrd="0" presId="urn:microsoft.com/office/officeart/2005/8/layout/hList1"/>
    <dgm:cxn modelId="{0B433CF6-B7FA-4CC2-8BA5-52F8AFAE365E}" type="presParOf" srcId="{E957A4DF-84E2-489F-BF93-695543040B8D}" destId="{1432378A-57A5-4E06-A68F-B299B682B7F5}" srcOrd="1" destOrd="0" presId="urn:microsoft.com/office/officeart/2005/8/layout/hList1"/>
    <dgm:cxn modelId="{4DC162D9-2E5F-4D78-B3E2-149B57FD0BDB}" type="presParOf" srcId="{A2F73325-8DE0-4CB0-9040-F08632501CD0}" destId="{EEB6B3A0-3197-42F7-9BF5-7A2D644489B4}" srcOrd="1" destOrd="0" presId="urn:microsoft.com/office/officeart/2005/8/layout/hList1"/>
    <dgm:cxn modelId="{AD2C3F43-5EE9-463C-B064-A1C82E99B951}" type="presParOf" srcId="{A2F73325-8DE0-4CB0-9040-F08632501CD0}" destId="{D8E02D07-BF8D-4899-AF0F-FC90660251F1}" srcOrd="2" destOrd="0" presId="urn:microsoft.com/office/officeart/2005/8/layout/hList1"/>
    <dgm:cxn modelId="{F091AA3B-DAAE-46A8-BA3C-2F613AC7692A}" type="presParOf" srcId="{D8E02D07-BF8D-4899-AF0F-FC90660251F1}" destId="{E5C735CF-D47B-4AC2-A1EF-A04D985E553C}" srcOrd="0" destOrd="0" presId="urn:microsoft.com/office/officeart/2005/8/layout/hList1"/>
    <dgm:cxn modelId="{58E07406-117F-416E-975B-7D4CB3BFFC03}" type="presParOf" srcId="{D8E02D07-BF8D-4899-AF0F-FC90660251F1}" destId="{6526E41B-6BA8-464F-8100-6424BF0742B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CFA9C-E057-4379-AFFC-618B07D54CE4}">
      <dsp:nvSpPr>
        <dsp:cNvPr id="0" name=""/>
        <dsp:cNvSpPr/>
      </dsp:nvSpPr>
      <dsp:spPr>
        <a:xfrm>
          <a:off x="51" y="247883"/>
          <a:ext cx="4913782"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AU" sz="2400" kern="1200" dirty="0"/>
            <a:t>Women</a:t>
          </a:r>
        </a:p>
      </dsp:txBody>
      <dsp:txXfrm>
        <a:off x="51" y="247883"/>
        <a:ext cx="4913782" cy="691200"/>
      </dsp:txXfrm>
    </dsp:sp>
    <dsp:sp modelId="{1432378A-57A5-4E06-A68F-B299B682B7F5}">
      <dsp:nvSpPr>
        <dsp:cNvPr id="0" name=""/>
        <dsp:cNvSpPr/>
      </dsp:nvSpPr>
      <dsp:spPr>
        <a:xfrm>
          <a:off x="51" y="939083"/>
          <a:ext cx="4913782" cy="32281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ts val="600"/>
            </a:spcAft>
            <a:buChar char="•"/>
          </a:pPr>
          <a:r>
            <a:rPr lang="en-US" sz="2400" kern="1200" dirty="0"/>
            <a:t>Often perform the most labour intensive work</a:t>
          </a:r>
          <a:endParaRPr lang="en-AU" sz="2400" kern="1200" dirty="0"/>
        </a:p>
        <a:p>
          <a:pPr marL="228600" lvl="1" indent="-228600" algn="l" defTabSz="1066800">
            <a:lnSpc>
              <a:spcPct val="90000"/>
            </a:lnSpc>
            <a:spcBef>
              <a:spcPct val="0"/>
            </a:spcBef>
            <a:spcAft>
              <a:spcPts val="600"/>
            </a:spcAft>
            <a:buChar char="•"/>
          </a:pPr>
          <a:r>
            <a:rPr lang="en-US" sz="2400" kern="1200" dirty="0"/>
            <a:t>Work longer hours</a:t>
          </a:r>
        </a:p>
        <a:p>
          <a:pPr marL="228600" lvl="1" indent="-228600" algn="l" defTabSz="1066800">
            <a:lnSpc>
              <a:spcPct val="90000"/>
            </a:lnSpc>
            <a:spcBef>
              <a:spcPct val="0"/>
            </a:spcBef>
            <a:spcAft>
              <a:spcPts val="600"/>
            </a:spcAft>
            <a:buChar char="•"/>
          </a:pPr>
          <a:r>
            <a:rPr lang="en-US" sz="2400" kern="1200" dirty="0"/>
            <a:t>Do work that is less financially profitable</a:t>
          </a:r>
        </a:p>
        <a:p>
          <a:pPr marL="228600" lvl="1" indent="-228600" algn="l" defTabSz="1066800">
            <a:lnSpc>
              <a:spcPct val="90000"/>
            </a:lnSpc>
            <a:spcBef>
              <a:spcPct val="0"/>
            </a:spcBef>
            <a:spcAft>
              <a:spcPts val="600"/>
            </a:spcAft>
            <a:buChar char="•"/>
          </a:pPr>
          <a:r>
            <a:rPr lang="en-US" sz="2400" kern="1200" dirty="0"/>
            <a:t>Do what is considered menial work, with the result that their work is often seen as unimportant.</a:t>
          </a:r>
          <a:endParaRPr lang="en-AU" sz="2400" kern="1200" dirty="0"/>
        </a:p>
      </dsp:txBody>
      <dsp:txXfrm>
        <a:off x="51" y="939083"/>
        <a:ext cx="4913782" cy="3228120"/>
      </dsp:txXfrm>
    </dsp:sp>
    <dsp:sp modelId="{E5C735CF-D47B-4AC2-A1EF-A04D985E553C}">
      <dsp:nvSpPr>
        <dsp:cNvPr id="0" name=""/>
        <dsp:cNvSpPr/>
      </dsp:nvSpPr>
      <dsp:spPr>
        <a:xfrm>
          <a:off x="5601763" y="247883"/>
          <a:ext cx="4913782"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AU" sz="2400" kern="1200" dirty="0"/>
            <a:t>Men</a:t>
          </a:r>
        </a:p>
      </dsp:txBody>
      <dsp:txXfrm>
        <a:off x="5601763" y="247883"/>
        <a:ext cx="4913782" cy="691200"/>
      </dsp:txXfrm>
    </dsp:sp>
    <dsp:sp modelId="{6526E41B-6BA8-464F-8100-6424BF0742B8}">
      <dsp:nvSpPr>
        <dsp:cNvPr id="0" name=""/>
        <dsp:cNvSpPr/>
      </dsp:nvSpPr>
      <dsp:spPr>
        <a:xfrm>
          <a:off x="5601763" y="939083"/>
          <a:ext cx="4913782" cy="32281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ts val="600"/>
            </a:spcAft>
            <a:buChar char="•"/>
          </a:pPr>
          <a:r>
            <a:rPr lang="en-US" sz="2400" kern="1200"/>
            <a:t>Often perform activities that are prestigious </a:t>
          </a:r>
          <a:endParaRPr lang="en-AU" sz="2400" kern="1200" dirty="0"/>
        </a:p>
        <a:p>
          <a:pPr marL="228600" lvl="1" indent="-228600" algn="l" defTabSz="1066800">
            <a:lnSpc>
              <a:spcPct val="90000"/>
            </a:lnSpc>
            <a:spcBef>
              <a:spcPct val="0"/>
            </a:spcBef>
            <a:spcAft>
              <a:spcPts val="600"/>
            </a:spcAft>
            <a:buChar char="•"/>
          </a:pPr>
          <a:r>
            <a:rPr lang="en-US" sz="2400" kern="1200"/>
            <a:t>Have better tools and better access to technology to perform their work</a:t>
          </a:r>
          <a:endParaRPr lang="en-US" sz="2400" kern="1200" dirty="0"/>
        </a:p>
        <a:p>
          <a:pPr marL="228600" lvl="1" indent="-228600" algn="l" defTabSz="1066800">
            <a:lnSpc>
              <a:spcPct val="90000"/>
            </a:lnSpc>
            <a:spcBef>
              <a:spcPct val="0"/>
            </a:spcBef>
            <a:spcAft>
              <a:spcPts val="600"/>
            </a:spcAft>
            <a:buChar char="•"/>
          </a:pPr>
          <a:r>
            <a:rPr lang="en-US" sz="2400" kern="1200"/>
            <a:t>Are better paid </a:t>
          </a:r>
          <a:endParaRPr lang="en-US" sz="2400" kern="1200" dirty="0"/>
        </a:p>
        <a:p>
          <a:pPr marL="228600" lvl="1" indent="-228600" algn="l" defTabSz="1066800">
            <a:lnSpc>
              <a:spcPct val="90000"/>
            </a:lnSpc>
            <a:spcBef>
              <a:spcPct val="0"/>
            </a:spcBef>
            <a:spcAft>
              <a:spcPts val="600"/>
            </a:spcAft>
            <a:buChar char="•"/>
          </a:pPr>
          <a:r>
            <a:rPr lang="en-US" sz="2400" kern="1200" dirty="0"/>
            <a:t>Work fewer hours than women, but their work is more valued. </a:t>
          </a:r>
          <a:endParaRPr lang="en-AU" sz="2400" kern="1200" dirty="0"/>
        </a:p>
      </dsp:txBody>
      <dsp:txXfrm>
        <a:off x="5601763" y="939083"/>
        <a:ext cx="4913782" cy="32281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10481-820A-474B-B09F-CB51B75032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AC45D5A4-06D4-4F1E-832F-819C091427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2830F1-17C6-453F-822E-B3D05DFE53F3}" type="datetimeFigureOut">
              <a:rPr lang="en-AU" smtClean="0"/>
              <a:t>25/09/2023</a:t>
            </a:fld>
            <a:endParaRPr lang="en-AU"/>
          </a:p>
        </p:txBody>
      </p:sp>
      <p:sp>
        <p:nvSpPr>
          <p:cNvPr id="4" name="Footer Placeholder 3">
            <a:extLst>
              <a:ext uri="{FF2B5EF4-FFF2-40B4-BE49-F238E27FC236}">
                <a16:creationId xmlns:a16="http://schemas.microsoft.com/office/drawing/2014/main" id="{2DEFBF36-134F-4231-81B6-68F1FB3F400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8B96437F-EE9D-4063-AED4-E6DA1A1753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58489E-88D7-4F5F-9CA3-0F76E7C6997F}" type="slidenum">
              <a:rPr lang="en-AU" smtClean="0"/>
              <a:t>‹#›</a:t>
            </a:fld>
            <a:endParaRPr lang="en-AU"/>
          </a:p>
        </p:txBody>
      </p:sp>
    </p:spTree>
    <p:extLst>
      <p:ext uri="{BB962C8B-B14F-4D97-AF65-F5344CB8AC3E}">
        <p14:creationId xmlns:p14="http://schemas.microsoft.com/office/powerpoint/2010/main" val="4233161026"/>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61591-F5C0-4B63-9AFA-7E5106F4FCB4}" type="datetimeFigureOut">
              <a:rPr lang="en-AU" smtClean="0"/>
              <a:t>25/09/2023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06DFA-DC57-4EBB-82D7-5CBA3065B1A3}" type="slidenum">
              <a:rPr lang="en-AU" smtClean="0"/>
              <a:t>‹#›</a:t>
            </a:fld>
            <a:endParaRPr lang="en-AU"/>
          </a:p>
        </p:txBody>
      </p:sp>
    </p:spTree>
    <p:extLst>
      <p:ext uri="{BB962C8B-B14F-4D97-AF65-F5344CB8AC3E}">
        <p14:creationId xmlns:p14="http://schemas.microsoft.com/office/powerpoint/2010/main" val="753225203"/>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3424574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800"/>
              </a:spcAft>
            </a:pPr>
            <a:r>
              <a:rPr lang="en-AU" sz="1800" b="1" dirty="0">
                <a:effectLst/>
                <a:latin typeface="Calibri" panose="020F0502020204030204" pitchFamily="34" charset="0"/>
                <a:ea typeface="Arial" panose="020B0604020202020204" pitchFamily="34" charset="0"/>
              </a:rPr>
              <a:t>Learning outcomes</a:t>
            </a:r>
          </a:p>
          <a:p>
            <a:pPr>
              <a:lnSpc>
                <a:spcPct val="110000"/>
              </a:lnSpc>
              <a:spcAft>
                <a:spcPts val="800"/>
              </a:spcAft>
            </a:pPr>
            <a:endParaRPr lang="en-AU" sz="1800" dirty="0">
              <a:effectLst/>
              <a:latin typeface="Calibri" panose="020F0502020204030204" pitchFamily="34" charset="0"/>
              <a:ea typeface="Arial" panose="020B0604020202020204" pitchFamily="34" charset="0"/>
            </a:endParaRPr>
          </a:p>
          <a:p>
            <a:pPr>
              <a:lnSpc>
                <a:spcPct val="110000"/>
              </a:lnSpc>
              <a:spcAft>
                <a:spcPts val="600"/>
              </a:spcAft>
            </a:pPr>
            <a:r>
              <a:rPr lang="en-CA" sz="1800" dirty="0">
                <a:effectLst/>
                <a:latin typeface="Calibri" panose="020F0502020204030204" pitchFamily="34" charset="0"/>
                <a:ea typeface="Times New Roman" panose="02020603050405020304" pitchFamily="18" charset="0"/>
                <a:cs typeface="Times New Roman" panose="02020603050405020304" pitchFamily="18" charset="0"/>
              </a:rPr>
              <a:t>At the end of this session participants will understand:</a:t>
            </a:r>
            <a:endParaRPr lang="en-AU"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the type of information a gender analysis of activity profile can generate </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how a gender analysis of activity profile can inform the design of a project or programme.</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endParaRPr lang="en-AU" dirty="0"/>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223743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600"/>
              </a:spcAft>
            </a:pPr>
            <a:r>
              <a:rPr lang="en-AU" sz="1800" b="1" dirty="0">
                <a:solidFill>
                  <a:srgbClr val="0070C0"/>
                </a:solidFill>
                <a:effectLst/>
                <a:latin typeface="Calibri" panose="020F0502020204030204" pitchFamily="34" charset="0"/>
                <a:ea typeface="Times New Roman" panose="02020603050405020304" pitchFamily="18" charset="0"/>
              </a:rPr>
              <a:t>About the gender division of labour</a:t>
            </a:r>
          </a:p>
          <a:p>
            <a:pPr>
              <a:lnSpc>
                <a:spcPct val="110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A gender division of labour analysis provides information about ‘who does what’, the distribution of work and responsibilities according to the roles given to women and men in a particular community based on social norms. The division of labour is flexible and can change over time.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An analysis of the roles, tasks, and responsibilities performed by men and women provides diverse information on the organisation of work related to a sector and helps identify the gender gaps. Division of labour amongst people is necessary to efficiently achieve an objective, be it the wellbeing of a household or a larger goal.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848334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600"/>
              </a:spcAft>
            </a:pPr>
            <a:r>
              <a:rPr lang="en-AU" sz="1800" b="1" dirty="0">
                <a:solidFill>
                  <a:srgbClr val="0070C0"/>
                </a:solidFill>
                <a:effectLst/>
                <a:latin typeface="Calibri" panose="020F0502020204030204" pitchFamily="34" charset="0"/>
                <a:ea typeface="Times New Roman" panose="02020603050405020304" pitchFamily="18" charset="0"/>
              </a:rPr>
              <a:t>What does an analysis of the gender division of labour show us?</a:t>
            </a:r>
          </a:p>
          <a:p>
            <a:pPr>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An analysis of the gender division of labour helps to:</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the respective contributions of women and men in the livelihood strategy</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document the respective knowledge and skills of women and men</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which health issues women and men may be exposed to in relation to their respective activities</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assess the impact on natural resources of the activities of women and the ones performed by men </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assess the vulnerability to, and the capacity of, women and men to cope with different issues (poverty, natural disasters, conflicts, environmental stresses, amongst others)</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the respective needs, interests, and preferences of women and men</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gender gaps in relation to workload in comparison with the benefits generated by the respective tasks performed by women and men.</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224710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600"/>
              </a:spcAft>
            </a:pPr>
            <a:r>
              <a:rPr lang="en-AU" sz="1800" b="1" dirty="0">
                <a:solidFill>
                  <a:srgbClr val="0070C0"/>
                </a:solidFill>
                <a:effectLst/>
                <a:latin typeface="Calibri" panose="020F0502020204030204" pitchFamily="34" charset="0"/>
                <a:ea typeface="Times New Roman" panose="02020603050405020304" pitchFamily="18" charset="0"/>
              </a:rPr>
              <a:t>What does an analysis of the gender division of labour show us?</a:t>
            </a:r>
          </a:p>
          <a:p>
            <a:pPr>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An analysis of the gender division of labour helps to:</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the respective contributions of women and men in the livelihood strategy</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document the respective knowledge and skills of women and men</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which health issues women and men may be exposed to in relation to their respective activities</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assess the impact on natural resources of the activities of women and the ones performed by men </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assess the vulnerability to, and the capacity of, women and men to cope with different issues (poverty, natural disasters, conflicts, environmental stresses, amongst others)</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the respective needs, interests, and preferences of women and men</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just">
              <a:lnSpc>
                <a:spcPct val="115000"/>
              </a:lnSpc>
              <a:spcBef>
                <a:spcPts val="600"/>
              </a:spcBef>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identify gender gaps in relation to workload in comparison with the benefits generated by the respective tasks performed by women and men.</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4067670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600"/>
              </a:spcAft>
            </a:pPr>
            <a:r>
              <a:rPr lang="en-CA" sz="1800" b="1" dirty="0">
                <a:solidFill>
                  <a:srgbClr val="0070C0"/>
                </a:solidFill>
                <a:effectLst/>
                <a:latin typeface="Calibri" panose="020F0502020204030204" pitchFamily="34" charset="0"/>
                <a:ea typeface="Times New Roman" panose="02020603050405020304" pitchFamily="18" charset="0"/>
              </a:rPr>
              <a:t>Introducing the gender analysis of activities and division of labour</a:t>
            </a:r>
          </a:p>
          <a:p>
            <a:pPr algn="just">
              <a:lnSpc>
                <a:spcPct val="115000"/>
              </a:lnSpc>
              <a:spcAft>
                <a:spcPts val="600"/>
              </a:spcAft>
            </a:pPr>
            <a:endParaRPr lang="en-AU" sz="1800" b="1" dirty="0">
              <a:solidFill>
                <a:srgbClr val="0070C0"/>
              </a:solidFill>
              <a:effectLst/>
              <a:latin typeface="Calibri" panose="020F0502020204030204" pitchFamily="34" charset="0"/>
              <a:ea typeface="Times New Roman" panose="02020603050405020304" pitchFamily="18" charset="0"/>
            </a:endParaRPr>
          </a:p>
          <a:p>
            <a:pPr>
              <a:lnSpc>
                <a:spcPct val="110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An activity profile analysis is a useful tool to assess the gender division of labour. As well as telling us who is doing what it can help us to assess other dimensions like time use, benefits, and impacts.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pP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This slide shows a sample analysis.</a:t>
            </a:r>
          </a:p>
          <a:p>
            <a:pPr>
              <a:lnSpc>
                <a:spcPct val="110000"/>
              </a:lnSpc>
              <a:spcBef>
                <a:spcPts val="600"/>
              </a:spcBef>
              <a:spcAft>
                <a:spcPts val="600"/>
              </a:spcAft>
            </a:pP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The first column details the activities that are being explored. Each activity needs to be identified, and then broken down into sub-activities. In the example provided, the production of taro for subsistence is broken down to show all the sub-activities associated with this task, such as preparation of the land, ploughing, planting, weeding, watering, harvesting, and processing for preservation.</a:t>
            </a:r>
          </a:p>
          <a:p>
            <a:pPr>
              <a:lnSpc>
                <a:spcPct val="110000"/>
              </a:lnSpc>
              <a:spcBef>
                <a:spcPts val="600"/>
              </a:spcBef>
              <a:spcAft>
                <a:spcPts val="600"/>
              </a:spcAft>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The subsequent columns relate to the factors to be analysed or the indicators adapted to the type of activity and/or sector this tool is being used for. In the example provided, the aim is to assess: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60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the duration of the task (for example, one hour a day, three hours twice a week, or seasonal) </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l">
              <a:lnSpc>
                <a:spcPct val="115000"/>
              </a:lnSpc>
              <a:spcAft>
                <a:spcPts val="60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whether or not this task affords certain people some prestige – or the extent to which the task is valued by society </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l">
              <a:lnSpc>
                <a:spcPct val="115000"/>
              </a:lnSpc>
              <a:spcAft>
                <a:spcPts val="600"/>
              </a:spcAft>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the </a:t>
            </a:r>
            <a:r>
              <a:rPr lang="en-GB"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labour intensiveness, which is a subjective factor since a task can require a lot of physical strength or a substantial amount of time, but people may like to do it, and it will not be considered hard work (for example, some people like fishing). Other activities can require less time and not be physically demanding but still be disliked and feel burdensome (for example, washing the floor or cooking).</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l">
              <a:lnSpc>
                <a:spcPct val="115000"/>
              </a:lnSpc>
              <a:spcAft>
                <a:spcPts val="60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the financial benefits of activities that generate income. </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marL="342900" lvl="0" indent="-342900" algn="l">
              <a:lnSpc>
                <a:spcPct val="115000"/>
              </a:lnSpc>
              <a:spcAft>
                <a:spcPts val="60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the level of involvement of women and men in certain activities or tasks, using 0 for no involvement, X for limited involvement, XX for some involvement and XXX for full involvement.</a:t>
            </a:r>
            <a:endParaRPr lang="en-AU" sz="1800" dirty="0">
              <a:effectLst/>
              <a:latin typeface="Century Gothic" panose="020B0502020202020204" pitchFamily="34" charset="0"/>
              <a:ea typeface="Calibri" panose="020F0502020204030204" pitchFamily="34" charset="0"/>
              <a:cs typeface="Arial" panose="020B0604020202020204" pitchFamily="34" charset="0"/>
            </a:endParaRPr>
          </a:p>
          <a:p>
            <a:pPr algn="just"/>
            <a:r>
              <a:rPr lang="en-AU" sz="1800"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600"/>
              </a:spcAft>
            </a:pP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1533524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dirty="0"/>
              <a:t>Another way to use this tool is to start from a point of view of the outcome you want to achieve. In this example, we look at disaster preparedness. In this case, we have listed the activities that must be performed before, during and after a disaster by a family.  The characteristics or indicators you we want to assess are the duration of each activity, the information and tools needed to perform the activity, and whether it is women or men who are more likely to perform the </a:t>
            </a:r>
            <a:r>
              <a:rPr lang="en-AU" sz="1800" dirty="0" err="1"/>
              <a:t>actcivity</a:t>
            </a:r>
            <a:r>
              <a:rPr lang="en-AU" sz="1800" dirty="0"/>
              <a:t>.</a:t>
            </a:r>
          </a:p>
          <a:p>
            <a:endParaRPr lang="en-AU" sz="1800" dirty="0"/>
          </a:p>
          <a:p>
            <a:pPr>
              <a:lnSpc>
                <a:spcPct val="115000"/>
              </a:lnSpc>
              <a:spcAft>
                <a:spcPts val="600"/>
              </a:spcAft>
            </a:pPr>
            <a:r>
              <a:rPr lang="en-AU" sz="1800" b="1" dirty="0">
                <a:effectLst/>
                <a:latin typeface="Calibri" panose="020F0502020204030204" pitchFamily="34" charset="0"/>
                <a:ea typeface="Calibri" panose="020F0502020204030204" pitchFamily="34" charset="0"/>
                <a:cs typeface="Calibri" panose="020F0502020204030204" pitchFamily="34" charset="0"/>
              </a:rPr>
              <a:t>What does this analysis reveal?</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spcAft>
                <a:spcPts val="600"/>
              </a:spcAft>
            </a:pP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Before a disaster: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Women and men are very involved in storing food and water and securing the house. Women are more involved in food and water storage while men spend more time securing the house and household belongings.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While women dedicate more time to preparing emergency packs, men work to secure the livestock. However, it is the men who attend most of the community coordination meetings.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The information needed to maximise preparedness is the scope of the disaster and the number of days it will likely take to return home, as this gives guidance on the quantity of food and water to store, the contents of the emergency pack, and the measures to take to effectively secure the house and the livestock.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spcAft>
                <a:spcPts val="600"/>
              </a:spcAft>
            </a:pP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During a disaster: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Women and children are likely to be the first to move to the safe house/shelter, while men will stay behind as long as possible to look after the house and the livestock.</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The role of women during the disaster is to care for the children and reassure them.  Both women and men will collaborate to take care of aging parents. Women will be responsible for food preparation using the resources the family brought with them.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The information that people need to protect themselves during a disaster is the location of shelters and when to move there. Everyone should be aware of the risks to ensure that their family is safe. Information is needed by the men who stay behind to safeguard the home and livestock as to when they should seek safety.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spcAft>
                <a:spcPts val="600"/>
              </a:spcAft>
            </a:pP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After a disaster: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Women and men will collaborate to clean up the house and the surroundings.  Men will be more involved with house repairs and restoring livestock enclosures and other house infrastructure like the water tank. Men will also spend time looking for food and water and attending to injured people.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anose="05050102010706020507" pitchFamily="18" charset="2"/>
              <a:buChar char=""/>
            </a:pPr>
            <a:r>
              <a:rPr lang="en-AU" sz="1800" dirty="0">
                <a:effectLst/>
                <a:latin typeface="Calibri" panose="020F0502020204030204" pitchFamily="34" charset="0"/>
                <a:ea typeface="Times New Roman" panose="02020603050405020304" pitchFamily="18" charset="0"/>
                <a:cs typeface="Calibri" panose="020F0502020204030204" pitchFamily="34" charset="0"/>
              </a:rPr>
              <a:t>The information that people will need at this stage will include guidance on when it is safe to return home, management of waste collection, where to obtain assistance for injured persons and what to do while waiting for help to arrive.  People also need to know when and where they can access food and water rations.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spcAft>
                <a:spcPts val="600"/>
              </a:spcAft>
            </a:pP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This analysis provides extensive information on the roles women and men play during the whole cycle of a disaster. The traditional division of labour in the household is reflected as women will take up the tasks related to food storage, meal preparation, and caregiving to family members. Men will spend more time on protecting the household belongings. The analysis also shows what information and resources women and men need to cope with the challenges and tasks. It shows that disaster management stakeholders benefit from consulting both women and men and not only the ‘heads of households’. Women bring a complementary perspective of the needs in terms of food and water security during, and in the aftermath of, a disaster. They can share the experience of the family members regarding security, their fears, and the psychosocial support required as well as any special care needed by different members of the family.  Men, on the other hand, will provide their perspective on those areas as well and will also focus on infrastructure issues and the protection of livelihoods, amongst others.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436373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dirty="0"/>
              <a:t>An analysis of the gender division of labour shows us that women:</a:t>
            </a:r>
          </a:p>
          <a:p>
            <a:pPr marL="571500" indent="-571500">
              <a:buFont typeface="Arial" panose="020B0604020202020204" pitchFamily="34" charset="0"/>
              <a:buChar char="•"/>
            </a:pPr>
            <a:r>
              <a:rPr lang="en-US" sz="4000" dirty="0"/>
              <a:t>Often perform the most labour intensive work, </a:t>
            </a:r>
          </a:p>
          <a:p>
            <a:pPr marL="571500" indent="-571500">
              <a:buFont typeface="Arial" panose="020B0604020202020204" pitchFamily="34" charset="0"/>
              <a:buChar char="•"/>
            </a:pPr>
            <a:r>
              <a:rPr lang="en-US" sz="4000" dirty="0"/>
              <a:t>Work longer hours,</a:t>
            </a:r>
          </a:p>
          <a:p>
            <a:pPr marL="571500" indent="-571500">
              <a:buFont typeface="Arial" panose="020B0604020202020204" pitchFamily="34" charset="0"/>
              <a:buChar char="•"/>
            </a:pPr>
            <a:r>
              <a:rPr lang="en-US" sz="4000" dirty="0"/>
              <a:t>Do work that is less financially profitable, </a:t>
            </a:r>
          </a:p>
          <a:p>
            <a:pPr marL="571500" indent="-571500">
              <a:buFont typeface="Arial" panose="020B0604020202020204" pitchFamily="34" charset="0"/>
              <a:buChar char="•"/>
            </a:pPr>
            <a:r>
              <a:rPr lang="en-US" sz="4000" dirty="0"/>
              <a:t>Do what is considered menial work, with the result that their work is often seen as unimportant.</a:t>
            </a:r>
          </a:p>
          <a:p>
            <a:endParaRPr lang="en-US" sz="4000" dirty="0"/>
          </a:p>
          <a:p>
            <a:r>
              <a:rPr lang="en-US" sz="4000" dirty="0"/>
              <a:t>By contrast, men:</a:t>
            </a:r>
          </a:p>
          <a:p>
            <a:pPr marL="857250" indent="-857250">
              <a:buFont typeface="Arial" panose="020B0604020202020204" pitchFamily="34" charset="0"/>
              <a:buChar char="•"/>
            </a:pPr>
            <a:r>
              <a:rPr lang="en-US" sz="7200" dirty="0"/>
              <a:t>Often perform activities that are prestigious </a:t>
            </a:r>
          </a:p>
          <a:p>
            <a:pPr marL="857250" indent="-857250">
              <a:buFont typeface="Arial" panose="020B0604020202020204" pitchFamily="34" charset="0"/>
              <a:buChar char="•"/>
            </a:pPr>
            <a:r>
              <a:rPr lang="en-US" sz="7200" dirty="0"/>
              <a:t>Have better tools and better access to technology to perform their work</a:t>
            </a:r>
          </a:p>
          <a:p>
            <a:pPr marL="857250" indent="-857250">
              <a:buFont typeface="Arial" panose="020B0604020202020204" pitchFamily="34" charset="0"/>
              <a:buChar char="•"/>
            </a:pPr>
            <a:r>
              <a:rPr lang="en-US" sz="7200" dirty="0"/>
              <a:t>Are better paid </a:t>
            </a:r>
          </a:p>
          <a:p>
            <a:pPr marL="857250" indent="-857250">
              <a:buFont typeface="Arial" panose="020B0604020202020204" pitchFamily="34" charset="0"/>
              <a:buChar char="•"/>
            </a:pPr>
            <a:r>
              <a:rPr lang="en-US" sz="7200" dirty="0"/>
              <a:t>Work fewer hours than women, but their work is more valued. </a:t>
            </a:r>
            <a:endParaRPr lang="en-AU" sz="4000" dirty="0"/>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190325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200"/>
              </a:spcBef>
            </a:pPr>
            <a:r>
              <a:rPr lang="en-AU" sz="1800" b="0" dirty="0">
                <a:solidFill>
                  <a:srgbClr val="0070C0"/>
                </a:solidFill>
                <a:effectLst/>
                <a:latin typeface="Calibri" panose="020F0502020204030204" pitchFamily="34" charset="0"/>
                <a:ea typeface="Times New Roman" panose="02020603050405020304" pitchFamily="18" charset="0"/>
              </a:rPr>
              <a:t>The facilitator can choose between asking these open-ended questions or the multiple-choice questions on the next slides.</a:t>
            </a:r>
            <a:endParaRPr lang="en-AU" sz="1800" b="0" dirty="0">
              <a:effectLst/>
              <a:latin typeface="Arial" panose="020B0604020202020204" pitchFamily="34" charset="0"/>
              <a:ea typeface="Arial" panose="020B0604020202020204" pitchFamily="34"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1601772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6695">
              <a:lnSpc>
                <a:spcPct val="110000"/>
              </a:lnSpc>
              <a:spcAft>
                <a:spcPts val="1200"/>
              </a:spcAft>
            </a:pPr>
            <a:r>
              <a:rPr lang="en-CA" sz="11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Answers: a) b)</a:t>
            </a:r>
            <a:endParaRPr lang="en-AU"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3313613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200"/>
              </a:spcBef>
            </a:pPr>
            <a:r>
              <a:rPr lang="en-AU" sz="1800" b="0" dirty="0">
                <a:solidFill>
                  <a:srgbClr val="0070C0"/>
                </a:solidFill>
                <a:effectLst/>
                <a:latin typeface="Calibri" panose="020F0502020204030204" pitchFamily="34" charset="0"/>
                <a:ea typeface="Times New Roman" panose="02020603050405020304" pitchFamily="18" charset="0"/>
              </a:rPr>
              <a:t>Answers: a) b) c) d)</a:t>
            </a:r>
            <a:endParaRPr lang="en-AU" sz="1800" b="0" dirty="0">
              <a:effectLst/>
              <a:latin typeface="Arial" panose="020B0604020202020204" pitchFamily="34" charset="0"/>
              <a:ea typeface="Arial" panose="020B0604020202020204" pitchFamily="34" charset="0"/>
            </a:endParaRPr>
          </a:p>
        </p:txBody>
      </p:sp>
      <p:sp>
        <p:nvSpPr>
          <p:cNvPr id="4" name="Header Placeholder 3"/>
          <p:cNvSpPr>
            <a:spLocks noGrp="1"/>
          </p:cNvSpPr>
          <p:nvPr>
            <p:ph type="hdr" sz="quarter"/>
          </p:nvPr>
        </p:nvSpPr>
        <p:spPr/>
        <p:txBody>
          <a:bodyPr/>
          <a:lstStyle/>
          <a:p>
            <a:endParaRPr lang="en-AU"/>
          </a:p>
        </p:txBody>
      </p:sp>
    </p:spTree>
    <p:extLst>
      <p:ext uri="{BB962C8B-B14F-4D97-AF65-F5344CB8AC3E}">
        <p14:creationId xmlns:p14="http://schemas.microsoft.com/office/powerpoint/2010/main" val="1768973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biLevel thresh="25000"/>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1158" y="1862389"/>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270800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750498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1511813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2304207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AU"/>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4218552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AU"/>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1950943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AU"/>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139943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457821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96785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3240260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1757520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010FB4D-4BEF-4762-8F6D-50A066ABD53B}" type="datetimeFigureOut">
              <a:rPr lang="en-AU" smtClean="0"/>
              <a:t>25/09/2023</a:t>
            </a:fld>
            <a:endParaRPr lang="en-AU"/>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AU"/>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C7A8AC9-9C85-4FA5-ABE9-7C591C17BBCB}" type="slidenum">
              <a:rPr lang="en-AU" smtClean="0"/>
              <a:t>‹#›</a:t>
            </a:fld>
            <a:endParaRPr lang="en-AU"/>
          </a:p>
        </p:txBody>
      </p:sp>
    </p:spTree>
    <p:extLst>
      <p:ext uri="{BB962C8B-B14F-4D97-AF65-F5344CB8AC3E}">
        <p14:creationId xmlns:p14="http://schemas.microsoft.com/office/powerpoint/2010/main" val="2676619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5908" y="1870121"/>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7054" y="3368476"/>
            <a:ext cx="10517892" cy="29027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999621" y="332854"/>
            <a:ext cx="2739376" cy="1235777"/>
          </a:xfrm>
          <a:prstGeom prst="rect">
            <a:avLst/>
          </a:prstGeom>
        </p:spPr>
      </p:pic>
      <p:pic>
        <p:nvPicPr>
          <p:cNvPr id="12" name="Picture 11"/>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197083" y="2309990"/>
            <a:ext cx="4541914" cy="4548010"/>
          </a:xfrm>
          <a:prstGeom prst="rect">
            <a:avLst/>
          </a:prstGeom>
        </p:spPr>
      </p:pic>
      <p:pic>
        <p:nvPicPr>
          <p:cNvPr id="4" name="Picture 3"/>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51215" y="329767"/>
            <a:ext cx="3767657" cy="1184989"/>
          </a:xfrm>
          <a:prstGeom prst="rect">
            <a:avLst/>
          </a:prstGeom>
        </p:spPr>
      </p:pic>
    </p:spTree>
    <p:extLst>
      <p:ext uri="{BB962C8B-B14F-4D97-AF65-F5344CB8AC3E}">
        <p14:creationId xmlns:p14="http://schemas.microsoft.com/office/powerpoint/2010/main" val="2128983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AF3C-7057-0B35-6462-B5914D06536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F57A6FA-8E08-25A7-878F-F7E0D207E4A7}"/>
              </a:ext>
            </a:extLst>
          </p:cNvPr>
          <p:cNvSpPr>
            <a:spLocks noGrp="1"/>
          </p:cNvSpPr>
          <p:nvPr>
            <p:ph idx="1"/>
          </p:nvPr>
        </p:nvSpPr>
        <p:spPr/>
        <p:txBody>
          <a:bodyPr/>
          <a:lstStyle/>
          <a:p>
            <a:endParaRPr lang="en-AU"/>
          </a:p>
        </p:txBody>
      </p:sp>
      <p:pic>
        <p:nvPicPr>
          <p:cNvPr id="5" name="Picture 4">
            <a:extLst>
              <a:ext uri="{FF2B5EF4-FFF2-40B4-BE49-F238E27FC236}">
                <a16:creationId xmlns:a16="http://schemas.microsoft.com/office/drawing/2014/main" id="{A2619298-6D2E-7893-4668-E98F1E7AE3CF}"/>
              </a:ext>
            </a:extLst>
          </p:cNvPr>
          <p:cNvPicPr>
            <a:picLocks noChangeAspect="1"/>
          </p:cNvPicPr>
          <p:nvPr/>
        </p:nvPicPr>
        <p:blipFill>
          <a:blip r:embed="rId3"/>
          <a:stretch>
            <a:fillRect/>
          </a:stretch>
        </p:blipFill>
        <p:spPr>
          <a:xfrm>
            <a:off x="-150125" y="-37891"/>
            <a:ext cx="12342125" cy="6895892"/>
          </a:xfrm>
          <a:prstGeom prst="rect">
            <a:avLst/>
          </a:prstGeom>
        </p:spPr>
      </p:pic>
      <p:sp>
        <p:nvSpPr>
          <p:cNvPr id="7" name="Content Placeholder 5">
            <a:extLst>
              <a:ext uri="{FF2B5EF4-FFF2-40B4-BE49-F238E27FC236}">
                <a16:creationId xmlns:a16="http://schemas.microsoft.com/office/drawing/2014/main" id="{D873CA1C-4EDA-A8AF-C8E6-BFDFAA46B3CA}"/>
              </a:ext>
            </a:extLst>
          </p:cNvPr>
          <p:cNvSpPr txBox="1">
            <a:spLocks/>
          </p:cNvSpPr>
          <p:nvPr/>
        </p:nvSpPr>
        <p:spPr>
          <a:xfrm>
            <a:off x="4942762" y="4882874"/>
            <a:ext cx="7531292" cy="562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accent1">
                    <a:lumMod val="50000"/>
                  </a:schemeClr>
                </a:solidFill>
              </a:rPr>
              <a:t>Module 2 ─ Session 3: The gender division of </a:t>
            </a:r>
            <a:r>
              <a:rPr lang="en-US" sz="2400" b="1" dirty="0" err="1">
                <a:solidFill>
                  <a:schemeClr val="accent1">
                    <a:lumMod val="50000"/>
                  </a:schemeClr>
                </a:solidFill>
              </a:rPr>
              <a:t>labour</a:t>
            </a:r>
            <a:endParaRPr lang="en-AU" sz="2400" b="1" dirty="0">
              <a:solidFill>
                <a:schemeClr val="accent1">
                  <a:lumMod val="50000"/>
                </a:schemeClr>
              </a:solidFill>
            </a:endParaRPr>
          </a:p>
        </p:txBody>
      </p:sp>
      <p:sp>
        <p:nvSpPr>
          <p:cNvPr id="4" name="Title 1">
            <a:extLst>
              <a:ext uri="{FF2B5EF4-FFF2-40B4-BE49-F238E27FC236}">
                <a16:creationId xmlns:a16="http://schemas.microsoft.com/office/drawing/2014/main" id="{8E96DC3C-3883-C2A9-89BF-4A97292F6CC6}"/>
              </a:ext>
            </a:extLst>
          </p:cNvPr>
          <p:cNvSpPr txBox="1">
            <a:spLocks/>
          </p:cNvSpPr>
          <p:nvPr/>
        </p:nvSpPr>
        <p:spPr>
          <a:xfrm>
            <a:off x="4998721" y="2077303"/>
            <a:ext cx="6491970" cy="2387600"/>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5400" dirty="0">
                <a:solidFill>
                  <a:srgbClr val="00B0CA"/>
                </a:solidFill>
              </a:rPr>
              <a:t>Pacific Gender Mainstreaming Training Kit</a:t>
            </a:r>
          </a:p>
        </p:txBody>
      </p:sp>
    </p:spTree>
    <p:extLst>
      <p:ext uri="{BB962C8B-B14F-4D97-AF65-F5344CB8AC3E}">
        <p14:creationId xmlns:p14="http://schemas.microsoft.com/office/powerpoint/2010/main" val="1690719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r>
              <a:rPr lang="en-AU" b="1" dirty="0">
                <a:solidFill>
                  <a:srgbClr val="0070C0"/>
                </a:solidFill>
              </a:rPr>
              <a:t>Learning outcomes</a:t>
            </a:r>
          </a:p>
        </p:txBody>
      </p:sp>
      <p:sp>
        <p:nvSpPr>
          <p:cNvPr id="3" name="Content Placeholder 2">
            <a:extLst>
              <a:ext uri="{FF2B5EF4-FFF2-40B4-BE49-F238E27FC236}">
                <a16:creationId xmlns:a16="http://schemas.microsoft.com/office/drawing/2014/main" id="{56D2C677-5531-4D7A-B452-70F56968F355}"/>
              </a:ext>
            </a:extLst>
          </p:cNvPr>
          <p:cNvSpPr>
            <a:spLocks noGrp="1"/>
          </p:cNvSpPr>
          <p:nvPr>
            <p:ph idx="1"/>
          </p:nvPr>
        </p:nvSpPr>
        <p:spPr>
          <a:xfrm>
            <a:off x="2724912" y="2070977"/>
            <a:ext cx="8627742" cy="2902786"/>
          </a:xfrm>
        </p:spPr>
        <p:txBody>
          <a:bodyPr>
            <a:noAutofit/>
          </a:bodyPr>
          <a:lstStyle/>
          <a:p>
            <a:pPr marL="0" indent="0">
              <a:lnSpc>
                <a:spcPct val="110000"/>
              </a:lnSpc>
              <a:spcBef>
                <a:spcPts val="600"/>
              </a:spcBef>
              <a:spcAft>
                <a:spcPts val="600"/>
              </a:spcAft>
              <a:buNone/>
            </a:pPr>
            <a:r>
              <a:rPr lang="en-AU" sz="2400" dirty="0">
                <a:effectLst/>
                <a:ea typeface="Arial" panose="020B0604020202020204" pitchFamily="34" charset="0"/>
                <a:cs typeface="Calibri" panose="020F0502020204030204" pitchFamily="34" charset="0"/>
              </a:rPr>
              <a:t>At the end of this session you will understand:</a:t>
            </a:r>
          </a:p>
          <a:p>
            <a:pPr marL="342900" lvl="0" indent="-342900">
              <a:lnSpc>
                <a:spcPct val="115000"/>
              </a:lnSpc>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the type of information a gender analysis of activity profile can generate </a:t>
            </a:r>
            <a:endParaRPr lang="en-AU" sz="2400" dirty="0">
              <a:effectLst/>
              <a:ea typeface="Calibri" panose="020F0502020204030204" pitchFamily="34" charset="0"/>
              <a:cs typeface="Arial" panose="020B0604020202020204" pitchFamily="34" charset="0"/>
            </a:endParaRPr>
          </a:p>
          <a:p>
            <a:pPr marL="342900" lvl="0" indent="-342900">
              <a:lnSpc>
                <a:spcPct val="115000"/>
              </a:lnSpc>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how a gender analysis of activity profile can inform the design of a project or programme.</a:t>
            </a:r>
            <a:endParaRPr lang="en-AU" sz="2400" dirty="0">
              <a:effectLst/>
              <a:ea typeface="Calibri" panose="020F050202020403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E4AA2AD-A720-7581-45F6-C098F2FFC721}"/>
              </a:ext>
            </a:extLst>
          </p:cNvPr>
          <p:cNvPicPr>
            <a:picLocks noChangeAspect="1"/>
          </p:cNvPicPr>
          <p:nvPr/>
        </p:nvPicPr>
        <p:blipFill>
          <a:blip r:embed="rId3"/>
          <a:stretch>
            <a:fillRect/>
          </a:stretch>
        </p:blipFill>
        <p:spPr>
          <a:xfrm>
            <a:off x="684276" y="2052533"/>
            <a:ext cx="1752600" cy="1514475"/>
          </a:xfrm>
          <a:prstGeom prst="rect">
            <a:avLst/>
          </a:prstGeom>
        </p:spPr>
      </p:pic>
    </p:spTree>
    <p:extLst>
      <p:ext uri="{BB962C8B-B14F-4D97-AF65-F5344CB8AC3E}">
        <p14:creationId xmlns:p14="http://schemas.microsoft.com/office/powerpoint/2010/main" val="344092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pPr>
              <a:spcBef>
                <a:spcPts val="600"/>
              </a:spcBef>
              <a:spcAft>
                <a:spcPts val="600"/>
              </a:spcAft>
            </a:pPr>
            <a:r>
              <a:rPr lang="en-AU" sz="4400" b="1" dirty="0">
                <a:solidFill>
                  <a:srgbClr val="0070C0"/>
                </a:solidFill>
                <a:effectLst/>
                <a:ea typeface="Arial" panose="020B0604020202020204" pitchFamily="34" charset="0"/>
              </a:rPr>
              <a:t>About the gender division of labour</a:t>
            </a: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94A723C-7B4C-ED8F-DCC5-5EECEF661804}"/>
              </a:ext>
            </a:extLst>
          </p:cNvPr>
          <p:cNvSpPr txBox="1"/>
          <p:nvPr/>
        </p:nvSpPr>
        <p:spPr>
          <a:xfrm>
            <a:off x="837051" y="2197702"/>
            <a:ext cx="10515599" cy="1850956"/>
          </a:xfrm>
          <a:prstGeom prst="rect">
            <a:avLst/>
          </a:prstGeom>
          <a:noFill/>
        </p:spPr>
        <p:txBody>
          <a:bodyPr wrap="square" rtlCol="0">
            <a:spAutoFit/>
          </a:bodyPr>
          <a:lstStyle/>
          <a:p>
            <a:pPr marL="342900" indent="-342900">
              <a:lnSpc>
                <a:spcPct val="110000"/>
              </a:lnSpc>
              <a:spcBef>
                <a:spcPts val="600"/>
              </a:spcBef>
              <a:spcAft>
                <a:spcPts val="600"/>
              </a:spcAft>
              <a:buFont typeface="Wingdings" panose="05000000000000000000" pitchFamily="2" charset="2"/>
              <a:buChar char="§"/>
            </a:pPr>
            <a:r>
              <a:rPr lang="en-AU" sz="2400" dirty="0">
                <a:effectLst/>
                <a:latin typeface="Calibri" panose="020F0502020204030204" pitchFamily="34" charset="0"/>
                <a:ea typeface="Calibri" panose="020F0502020204030204" pitchFamily="34" charset="0"/>
                <a:cs typeface="Calibri" panose="020F0502020204030204" pitchFamily="34" charset="0"/>
              </a:rPr>
              <a:t>A gender division of labour analysis provides information about ‘who does what’. </a:t>
            </a:r>
          </a:p>
          <a:p>
            <a:pPr marL="342900" indent="-342900">
              <a:lnSpc>
                <a:spcPct val="110000"/>
              </a:lnSpc>
              <a:spcBef>
                <a:spcPts val="600"/>
              </a:spcBef>
              <a:spcAft>
                <a:spcPts val="600"/>
              </a:spcAft>
              <a:buFont typeface="Wingdings" panose="05000000000000000000" pitchFamily="2" charset="2"/>
              <a:buChar char="§"/>
            </a:pPr>
            <a:r>
              <a:rPr lang="en-AU" sz="2400" dirty="0">
                <a:latin typeface="Calibri" panose="020F0502020204030204" pitchFamily="34" charset="0"/>
                <a:ea typeface="Calibri" panose="020F0502020204030204" pitchFamily="34" charset="0"/>
                <a:cs typeface="Calibri" panose="020F0502020204030204" pitchFamily="34" charset="0"/>
              </a:rPr>
              <a:t>Provides information on </a:t>
            </a:r>
            <a:r>
              <a:rPr lang="en-AU" sz="2400" dirty="0">
                <a:effectLst/>
                <a:latin typeface="Calibri" panose="020F0502020204030204" pitchFamily="34" charset="0"/>
                <a:ea typeface="Calibri" panose="020F0502020204030204" pitchFamily="34" charset="0"/>
                <a:cs typeface="Calibri" panose="020F0502020204030204" pitchFamily="34" charset="0"/>
              </a:rPr>
              <a:t>the distribution of work/responsibilities according to the roles given to women and men in a particular community based on social norms. </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8574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pPr>
              <a:spcBef>
                <a:spcPts val="600"/>
              </a:spcBef>
              <a:spcAft>
                <a:spcPts val="600"/>
              </a:spcAft>
            </a:pPr>
            <a:r>
              <a:rPr lang="en-AU" sz="4400" b="1" dirty="0">
                <a:solidFill>
                  <a:srgbClr val="0070C0"/>
                </a:solidFill>
                <a:effectLst/>
                <a:ea typeface="Arial" panose="020B0604020202020204" pitchFamily="34" charset="0"/>
              </a:rPr>
              <a:t>Why this information is important</a:t>
            </a: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94A723C-7B4C-ED8F-DCC5-5EECEF661804}"/>
              </a:ext>
            </a:extLst>
          </p:cNvPr>
          <p:cNvSpPr txBox="1"/>
          <p:nvPr/>
        </p:nvSpPr>
        <p:spPr>
          <a:xfrm>
            <a:off x="837054" y="2051398"/>
            <a:ext cx="10515599" cy="3733010"/>
          </a:xfrm>
          <a:prstGeom prst="rect">
            <a:avLst/>
          </a:prstGeom>
          <a:noFill/>
        </p:spPr>
        <p:txBody>
          <a:bodyPr wrap="square" rtlCol="0">
            <a:spAutoFit/>
          </a:bodyPr>
          <a:lstStyle/>
          <a:p>
            <a:pPr>
              <a:lnSpc>
                <a:spcPct val="115000"/>
              </a:lnSpc>
              <a:spcBef>
                <a:spcPts val="600"/>
              </a:spcBef>
              <a:spcAft>
                <a:spcPts val="1200"/>
              </a:spcAft>
            </a:pPr>
            <a:r>
              <a:rPr lang="en-AU" sz="2400" dirty="0">
                <a:effectLst/>
                <a:ea typeface="Calibri" panose="020F0502020204030204" pitchFamily="34" charset="0"/>
                <a:cs typeface="Calibri" panose="020F0502020204030204" pitchFamily="34" charset="0"/>
              </a:rPr>
              <a:t>An analysis of the gender division of labour helps to:</a:t>
            </a:r>
            <a:endParaRPr lang="en-AU" sz="2400" dirty="0">
              <a:effectLst/>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identify the respective contributions of women and men </a:t>
            </a:r>
          </a:p>
          <a:p>
            <a:pPr marL="342900" lvl="0" indent="-342900">
              <a:lnSpc>
                <a:spcPct val="115000"/>
              </a:lnSpc>
              <a:spcBef>
                <a:spcPts val="600"/>
              </a:spcBef>
              <a:spcAft>
                <a:spcPts val="600"/>
              </a:spcAft>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document the respective knowledge and skills of women and men</a:t>
            </a:r>
            <a:endParaRPr lang="en-AU" sz="2400" dirty="0">
              <a:effectLst/>
              <a:ea typeface="Calibri" panose="020F0502020204030204" pitchFamily="34" charset="0"/>
              <a:cs typeface="Arial" panose="020B0604020202020204" pitchFamily="34" charset="0"/>
            </a:endParaRPr>
          </a:p>
          <a:p>
            <a:pPr marL="342900" lvl="0" indent="-342900">
              <a:lnSpc>
                <a:spcPct val="115000"/>
              </a:lnSpc>
              <a:spcBef>
                <a:spcPts val="600"/>
              </a:spcBef>
              <a:spcAft>
                <a:spcPts val="600"/>
              </a:spcAft>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identify which health issues women and men may be exposed to in relation to their respective activities</a:t>
            </a:r>
            <a:endParaRPr lang="en-AU" sz="2400" dirty="0">
              <a:effectLst/>
              <a:ea typeface="Calibri" panose="020F0502020204030204" pitchFamily="34" charset="0"/>
              <a:cs typeface="Arial" panose="020B0604020202020204" pitchFamily="34" charset="0"/>
            </a:endParaRPr>
          </a:p>
          <a:p>
            <a:pPr marL="342900" lvl="0" indent="-342900">
              <a:lnSpc>
                <a:spcPct val="115000"/>
              </a:lnSpc>
              <a:spcBef>
                <a:spcPts val="600"/>
              </a:spcBef>
              <a:spcAft>
                <a:spcPts val="600"/>
              </a:spcAft>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assess the impact on natural resources of the activities of women and the ones performed by men </a:t>
            </a:r>
            <a:endParaRPr lang="en-AU" sz="2400" dirty="0">
              <a:effectLst/>
              <a:ea typeface="Calibri" panose="020F0502020204030204" pitchFamily="34" charset="0"/>
              <a:cs typeface="Arial" panose="020B0604020202020204" pitchFamily="34" charset="0"/>
            </a:endParaRPr>
          </a:p>
        </p:txBody>
      </p:sp>
      <p:sp>
        <p:nvSpPr>
          <p:cNvPr id="3" name="Arrow: Right 2">
            <a:extLst>
              <a:ext uri="{FF2B5EF4-FFF2-40B4-BE49-F238E27FC236}">
                <a16:creationId xmlns:a16="http://schemas.microsoft.com/office/drawing/2014/main" id="{A96F1CB6-004F-9948-4FB6-6594A31E5FBE}"/>
              </a:ext>
            </a:extLst>
          </p:cNvPr>
          <p:cNvSpPr/>
          <p:nvPr/>
        </p:nvSpPr>
        <p:spPr>
          <a:xfrm>
            <a:off x="10405872" y="5875848"/>
            <a:ext cx="713232" cy="423477"/>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309312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pPr>
              <a:spcBef>
                <a:spcPts val="600"/>
              </a:spcBef>
              <a:spcAft>
                <a:spcPts val="600"/>
              </a:spcAft>
            </a:pPr>
            <a:r>
              <a:rPr lang="en-AU" sz="4400" b="1" dirty="0">
                <a:solidFill>
                  <a:srgbClr val="0070C0"/>
                </a:solidFill>
                <a:effectLst/>
                <a:ea typeface="Arial" panose="020B0604020202020204" pitchFamily="34" charset="0"/>
              </a:rPr>
              <a:t>Why this information is important</a:t>
            </a: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94A723C-7B4C-ED8F-DCC5-5EECEF661804}"/>
              </a:ext>
            </a:extLst>
          </p:cNvPr>
          <p:cNvSpPr txBox="1"/>
          <p:nvPr/>
        </p:nvSpPr>
        <p:spPr>
          <a:xfrm>
            <a:off x="837054" y="2051398"/>
            <a:ext cx="10515599" cy="2923557"/>
          </a:xfrm>
          <a:prstGeom prst="rect">
            <a:avLst/>
          </a:prstGeom>
          <a:noFill/>
        </p:spPr>
        <p:txBody>
          <a:bodyPr wrap="square" rtlCol="0">
            <a:spAutoFit/>
          </a:bodyPr>
          <a:lstStyle/>
          <a:p>
            <a:pPr marL="342900" lvl="0" indent="-342900">
              <a:lnSpc>
                <a:spcPct val="115000"/>
              </a:lnSpc>
              <a:spcBef>
                <a:spcPts val="600"/>
              </a:spcBef>
              <a:spcAft>
                <a:spcPts val="600"/>
              </a:spcAft>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assess the vulnerability to, and the capacity of, women and men to cope with different issues (poverty, natural disasters, conflicts, environmental stresses, amongst others)</a:t>
            </a:r>
            <a:endParaRPr lang="en-AU" sz="2400" dirty="0">
              <a:effectLst/>
              <a:ea typeface="Calibri" panose="020F0502020204030204" pitchFamily="34" charset="0"/>
              <a:cs typeface="Arial" panose="020B0604020202020204" pitchFamily="34" charset="0"/>
            </a:endParaRPr>
          </a:p>
          <a:p>
            <a:pPr marL="342900" lvl="0" indent="-342900">
              <a:lnSpc>
                <a:spcPct val="115000"/>
              </a:lnSpc>
              <a:spcBef>
                <a:spcPts val="600"/>
              </a:spcBef>
              <a:spcAft>
                <a:spcPts val="600"/>
              </a:spcAft>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identify the respective needs, interests, and preferences of women and men</a:t>
            </a:r>
            <a:endParaRPr lang="en-AU" sz="2400" dirty="0">
              <a:effectLst/>
              <a:ea typeface="Calibri" panose="020F0502020204030204" pitchFamily="34" charset="0"/>
              <a:cs typeface="Arial" panose="020B0604020202020204" pitchFamily="34" charset="0"/>
            </a:endParaRPr>
          </a:p>
          <a:p>
            <a:pPr marL="342900" lvl="0" indent="-342900">
              <a:lnSpc>
                <a:spcPct val="115000"/>
              </a:lnSpc>
              <a:spcBef>
                <a:spcPts val="600"/>
              </a:spcBef>
              <a:spcAft>
                <a:spcPts val="600"/>
              </a:spcAft>
              <a:buFont typeface="Wingdings" panose="05000000000000000000" pitchFamily="2" charset="2"/>
              <a:buChar char=""/>
            </a:pPr>
            <a:r>
              <a:rPr lang="en-GB" sz="2400" dirty="0">
                <a:effectLst/>
                <a:ea typeface="Calibri" panose="020F0502020204030204" pitchFamily="34" charset="0"/>
                <a:cs typeface="Arial" panose="020B0604020202020204" pitchFamily="34" charset="0"/>
              </a:rPr>
              <a:t>identify gender gaps in relation to workload in comparison with the benefits generated by the respective tasks performed by women and men.</a:t>
            </a:r>
            <a:endParaRPr lang="en-AU" sz="24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772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pPr>
              <a:spcBef>
                <a:spcPts val="600"/>
              </a:spcBef>
              <a:spcAft>
                <a:spcPts val="600"/>
              </a:spcAft>
            </a:pPr>
            <a:r>
              <a:rPr lang="en-AU" sz="4400" b="1" dirty="0">
                <a:solidFill>
                  <a:srgbClr val="0070C0"/>
                </a:solidFill>
                <a:effectLst/>
                <a:ea typeface="Arial" panose="020B0604020202020204" pitchFamily="34" charset="0"/>
              </a:rPr>
              <a:t>Introducing the activity profile analysis</a:t>
            </a: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04F48A82-597C-F9BD-D92C-477013381720}"/>
              </a:ext>
            </a:extLst>
          </p:cNvPr>
          <p:cNvGraphicFramePr>
            <a:graphicFrameLocks noGrp="1"/>
          </p:cNvGraphicFramePr>
          <p:nvPr>
            <p:extLst>
              <p:ext uri="{D42A27DB-BD31-4B8C-83A1-F6EECF244321}">
                <p14:modId xmlns:p14="http://schemas.microsoft.com/office/powerpoint/2010/main" val="648269729"/>
              </p:ext>
            </p:extLst>
          </p:nvPr>
        </p:nvGraphicFramePr>
        <p:xfrm>
          <a:off x="837055" y="1967425"/>
          <a:ext cx="10515598" cy="3976166"/>
        </p:xfrm>
        <a:graphic>
          <a:graphicData uri="http://schemas.openxmlformats.org/drawingml/2006/table">
            <a:tbl>
              <a:tblPr firstRow="1" firstCol="1" bandRow="1">
                <a:tableStyleId>{5C22544A-7EE6-4342-B048-85BDC9FD1C3A}</a:tableStyleId>
              </a:tblPr>
              <a:tblGrid>
                <a:gridCol w="2750146">
                  <a:extLst>
                    <a:ext uri="{9D8B030D-6E8A-4147-A177-3AD203B41FA5}">
                      <a16:colId xmlns:a16="http://schemas.microsoft.com/office/drawing/2014/main" val="2994345536"/>
                    </a:ext>
                  </a:extLst>
                </a:gridCol>
                <a:gridCol w="2103120">
                  <a:extLst>
                    <a:ext uri="{9D8B030D-6E8A-4147-A177-3AD203B41FA5}">
                      <a16:colId xmlns:a16="http://schemas.microsoft.com/office/drawing/2014/main" val="2135258052"/>
                    </a:ext>
                  </a:extLst>
                </a:gridCol>
                <a:gridCol w="1132010">
                  <a:extLst>
                    <a:ext uri="{9D8B030D-6E8A-4147-A177-3AD203B41FA5}">
                      <a16:colId xmlns:a16="http://schemas.microsoft.com/office/drawing/2014/main" val="2260056056"/>
                    </a:ext>
                  </a:extLst>
                </a:gridCol>
                <a:gridCol w="1133151">
                  <a:extLst>
                    <a:ext uri="{9D8B030D-6E8A-4147-A177-3AD203B41FA5}">
                      <a16:colId xmlns:a16="http://schemas.microsoft.com/office/drawing/2014/main" val="4057139223"/>
                    </a:ext>
                  </a:extLst>
                </a:gridCol>
                <a:gridCol w="1133151">
                  <a:extLst>
                    <a:ext uri="{9D8B030D-6E8A-4147-A177-3AD203B41FA5}">
                      <a16:colId xmlns:a16="http://schemas.microsoft.com/office/drawing/2014/main" val="156650086"/>
                    </a:ext>
                  </a:extLst>
                </a:gridCol>
                <a:gridCol w="1132010">
                  <a:extLst>
                    <a:ext uri="{9D8B030D-6E8A-4147-A177-3AD203B41FA5}">
                      <a16:colId xmlns:a16="http://schemas.microsoft.com/office/drawing/2014/main" val="3187465243"/>
                    </a:ext>
                  </a:extLst>
                </a:gridCol>
                <a:gridCol w="1132010">
                  <a:extLst>
                    <a:ext uri="{9D8B030D-6E8A-4147-A177-3AD203B41FA5}">
                      <a16:colId xmlns:a16="http://schemas.microsoft.com/office/drawing/2014/main" val="2112760275"/>
                    </a:ext>
                  </a:extLst>
                </a:gridCol>
              </a:tblGrid>
              <a:tr h="393383">
                <a:tc rowSpan="2">
                  <a:txBody>
                    <a:bodyPr/>
                    <a:lstStyle/>
                    <a:p>
                      <a:pPr algn="just">
                        <a:spcAft>
                          <a:spcPts val="300"/>
                        </a:spcAft>
                      </a:pPr>
                      <a:r>
                        <a:rPr lang="en-AU" sz="1400">
                          <a:effectLst/>
                        </a:rPr>
                        <a:t> </a:t>
                      </a:r>
                    </a:p>
                    <a:p>
                      <a:pPr algn="ctr">
                        <a:spcAft>
                          <a:spcPts val="300"/>
                        </a:spcAft>
                      </a:pPr>
                      <a:r>
                        <a:rPr lang="en-AU" sz="1400">
                          <a:effectLst/>
                        </a:rPr>
                        <a:t>Activities</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172099" marR="172099" marT="86050" marB="86050"/>
                </a:tc>
                <a:tc gridSpan="4">
                  <a:txBody>
                    <a:bodyPr/>
                    <a:lstStyle/>
                    <a:p>
                      <a:pPr algn="ctr">
                        <a:spcAft>
                          <a:spcPts val="300"/>
                        </a:spcAft>
                      </a:pPr>
                      <a:r>
                        <a:rPr lang="en-AU" sz="1400">
                          <a:effectLst/>
                        </a:rPr>
                        <a:t>Factors of analysis or indicators</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172099" marR="172099" marT="86050" marB="86050"/>
                </a:tc>
                <a:tc hMerge="1">
                  <a:txBody>
                    <a:bodyPr/>
                    <a:lstStyle/>
                    <a:p>
                      <a:endParaRPr lang="en-AU"/>
                    </a:p>
                  </a:txBody>
                  <a:tcPr/>
                </a:tc>
                <a:tc hMerge="1">
                  <a:txBody>
                    <a:bodyPr/>
                    <a:lstStyle/>
                    <a:p>
                      <a:endParaRPr lang="en-AU"/>
                    </a:p>
                  </a:txBody>
                  <a:tcPr/>
                </a:tc>
                <a:tc hMerge="1">
                  <a:txBody>
                    <a:bodyPr/>
                    <a:lstStyle/>
                    <a:p>
                      <a:endParaRPr lang="en-AU"/>
                    </a:p>
                  </a:txBody>
                  <a:tcPr/>
                </a:tc>
                <a:tc gridSpan="2">
                  <a:txBody>
                    <a:bodyPr/>
                    <a:lstStyle/>
                    <a:p>
                      <a:pPr algn="ctr">
                        <a:spcAft>
                          <a:spcPts val="300"/>
                        </a:spcAft>
                      </a:pPr>
                      <a:r>
                        <a:rPr lang="en-AU" sz="1400">
                          <a:effectLst/>
                        </a:rPr>
                        <a:t>Performed by whom?</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172099" marR="172099" marT="86050" marB="86050"/>
                </a:tc>
                <a:tc hMerge="1">
                  <a:txBody>
                    <a:bodyPr/>
                    <a:lstStyle/>
                    <a:p>
                      <a:endParaRPr lang="en-AU"/>
                    </a:p>
                  </a:txBody>
                  <a:tcPr/>
                </a:tc>
                <a:extLst>
                  <a:ext uri="{0D108BD9-81ED-4DB2-BD59-A6C34878D82A}">
                    <a16:rowId xmlns:a16="http://schemas.microsoft.com/office/drawing/2014/main" val="2162291076"/>
                  </a:ext>
                </a:extLst>
              </a:tr>
              <a:tr h="483968">
                <a:tc vMerge="1">
                  <a:txBody>
                    <a:bodyPr/>
                    <a:lstStyle/>
                    <a:p>
                      <a:endParaRPr lang="en-AU"/>
                    </a:p>
                  </a:txBody>
                  <a:tcPr/>
                </a:tc>
                <a:tc>
                  <a:txBody>
                    <a:bodyPr/>
                    <a:lstStyle/>
                    <a:p>
                      <a:pPr algn="ctr">
                        <a:spcAft>
                          <a:spcPts val="300"/>
                        </a:spcAft>
                      </a:pPr>
                      <a:r>
                        <a:rPr lang="en-AU" sz="1400">
                          <a:effectLst/>
                        </a:rPr>
                        <a:t>Duration</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spcAft>
                          <a:spcPts val="300"/>
                        </a:spcAft>
                      </a:pPr>
                      <a:r>
                        <a:rPr lang="en-AU" sz="1400">
                          <a:effectLst/>
                        </a:rPr>
                        <a:t>Prestige</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spcAft>
                          <a:spcPts val="300"/>
                        </a:spcAft>
                      </a:pPr>
                      <a:r>
                        <a:rPr lang="en-AU" sz="1400">
                          <a:effectLst/>
                        </a:rPr>
                        <a:t>Labour intensive</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spcAft>
                          <a:spcPts val="300"/>
                        </a:spcAft>
                      </a:pPr>
                      <a:r>
                        <a:rPr lang="en-AU" sz="1400">
                          <a:effectLst/>
                        </a:rPr>
                        <a:t>Income</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spcAft>
                          <a:spcPts val="300"/>
                        </a:spcAft>
                      </a:pPr>
                      <a:r>
                        <a:rPr lang="en-AU" sz="1400">
                          <a:effectLst/>
                        </a:rPr>
                        <a:t>Men</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spcAft>
                          <a:spcPts val="300"/>
                        </a:spcAft>
                      </a:pPr>
                      <a:r>
                        <a:rPr lang="en-AU" sz="1400">
                          <a:effectLst/>
                        </a:rPr>
                        <a:t>Women</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extLst>
                  <a:ext uri="{0D108BD9-81ED-4DB2-BD59-A6C34878D82A}">
                    <a16:rowId xmlns:a16="http://schemas.microsoft.com/office/drawing/2014/main" val="3163390506"/>
                  </a:ext>
                </a:extLst>
              </a:tr>
              <a:tr h="1477517">
                <a:tc>
                  <a:txBody>
                    <a:bodyPr/>
                    <a:lstStyle/>
                    <a:p>
                      <a:pPr>
                        <a:lnSpc>
                          <a:spcPct val="110000"/>
                        </a:lnSpc>
                      </a:pPr>
                      <a:r>
                        <a:rPr lang="en-AU" sz="1400">
                          <a:effectLst/>
                        </a:rPr>
                        <a:t>Agriculture (Taro production)</a:t>
                      </a:r>
                    </a:p>
                    <a:p>
                      <a:pPr marL="342900" lvl="0" indent="-342900" algn="just">
                        <a:lnSpc>
                          <a:spcPct val="110000"/>
                        </a:lnSpc>
                        <a:buFont typeface="Wingdings" panose="05000000000000000000" pitchFamily="2" charset="2"/>
                        <a:buChar char=""/>
                      </a:pPr>
                      <a:r>
                        <a:rPr lang="en-GB" sz="1400">
                          <a:effectLst/>
                        </a:rPr>
                        <a:t>Ploughing </a:t>
                      </a:r>
                      <a:endParaRPr lang="en-AU" sz="1400">
                        <a:effectLst/>
                      </a:endParaRPr>
                    </a:p>
                    <a:p>
                      <a:pPr marL="342900" lvl="0" indent="-342900" algn="just">
                        <a:lnSpc>
                          <a:spcPct val="110000"/>
                        </a:lnSpc>
                        <a:buFont typeface="Wingdings" panose="05000000000000000000" pitchFamily="2" charset="2"/>
                        <a:buChar char=""/>
                      </a:pPr>
                      <a:r>
                        <a:rPr lang="en-GB" sz="1400">
                          <a:effectLst/>
                        </a:rPr>
                        <a:t>Planting </a:t>
                      </a:r>
                      <a:endParaRPr lang="en-AU" sz="1400">
                        <a:effectLst/>
                      </a:endParaRPr>
                    </a:p>
                    <a:p>
                      <a:pPr marL="342900" lvl="0" indent="-342900" algn="just">
                        <a:lnSpc>
                          <a:spcPct val="110000"/>
                        </a:lnSpc>
                        <a:buFont typeface="Wingdings" panose="05000000000000000000" pitchFamily="2" charset="2"/>
                        <a:buChar char=""/>
                      </a:pPr>
                      <a:r>
                        <a:rPr lang="en-GB" sz="1400">
                          <a:effectLst/>
                        </a:rPr>
                        <a:t>Weeding </a:t>
                      </a:r>
                      <a:endParaRPr lang="en-AU" sz="1400">
                        <a:effectLst/>
                      </a:endParaRPr>
                    </a:p>
                    <a:p>
                      <a:pPr marL="342900" lvl="0" indent="-342900" algn="just">
                        <a:lnSpc>
                          <a:spcPct val="110000"/>
                        </a:lnSpc>
                        <a:buFont typeface="Wingdings" panose="05000000000000000000" pitchFamily="2" charset="2"/>
                        <a:buChar char=""/>
                      </a:pPr>
                      <a:r>
                        <a:rPr lang="en-GB" sz="1400">
                          <a:effectLst/>
                        </a:rPr>
                        <a:t>Harvesting </a:t>
                      </a:r>
                      <a:endParaRPr lang="en-AU" sz="1400">
                        <a:effectLst/>
                        <a:latin typeface="Century Gothic" panose="020B0502020202020204" pitchFamily="34" charset="0"/>
                        <a:ea typeface="Calibri" panose="020F0502020204030204" pitchFamily="34" charset="0"/>
                        <a:cs typeface="Arial" panose="020B0604020202020204" pitchFamily="34" charset="0"/>
                      </a:endParaRPr>
                    </a:p>
                  </a:txBody>
                  <a:tcPr marL="65932" marR="65932" marT="0" marB="0"/>
                </a:tc>
                <a:tc>
                  <a:txBody>
                    <a:bodyPr/>
                    <a:lstStyle/>
                    <a:p>
                      <a:pPr>
                        <a:lnSpc>
                          <a:spcPct val="110000"/>
                        </a:lnSpc>
                      </a:pPr>
                      <a:r>
                        <a:rPr lang="en-AU" sz="1400">
                          <a:effectLst/>
                        </a:rPr>
                        <a:t> </a:t>
                      </a:r>
                    </a:p>
                    <a:p>
                      <a:pPr>
                        <a:lnSpc>
                          <a:spcPct val="110000"/>
                        </a:lnSpc>
                      </a:pPr>
                      <a:r>
                        <a:rPr lang="en-AU" sz="1400">
                          <a:effectLst/>
                        </a:rPr>
                        <a:t>5 days/year</a:t>
                      </a:r>
                    </a:p>
                    <a:p>
                      <a:pPr>
                        <a:lnSpc>
                          <a:spcPct val="110000"/>
                        </a:lnSpc>
                      </a:pPr>
                      <a:r>
                        <a:rPr lang="en-AU" sz="1400">
                          <a:effectLst/>
                        </a:rPr>
                        <a:t>3 days/twice a year</a:t>
                      </a:r>
                    </a:p>
                    <a:p>
                      <a:pPr>
                        <a:lnSpc>
                          <a:spcPct val="110000"/>
                        </a:lnSpc>
                      </a:pPr>
                      <a:r>
                        <a:rPr lang="en-AU" sz="1400">
                          <a:effectLst/>
                        </a:rPr>
                        <a:t>1 time a week</a:t>
                      </a:r>
                    </a:p>
                    <a:p>
                      <a:pPr>
                        <a:lnSpc>
                          <a:spcPct val="110000"/>
                        </a:lnSpc>
                      </a:pPr>
                      <a:r>
                        <a:rPr lang="en-AU" sz="1400">
                          <a:effectLst/>
                        </a:rPr>
                        <a:t>2 times a year</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X</a:t>
                      </a:r>
                    </a:p>
                    <a:p>
                      <a:pPr algn="ctr">
                        <a:lnSpc>
                          <a:spcPct val="110000"/>
                        </a:lnSpc>
                      </a:pPr>
                      <a:r>
                        <a:rPr lang="en-AU" sz="1400">
                          <a:effectLst/>
                        </a:rPr>
                        <a:t>X</a:t>
                      </a:r>
                    </a:p>
                    <a:p>
                      <a:pPr algn="ctr">
                        <a:lnSpc>
                          <a:spcPct val="110000"/>
                        </a:lnSpc>
                      </a:pPr>
                      <a:r>
                        <a:rPr lang="en-AU" sz="1400">
                          <a:effectLst/>
                        </a:rPr>
                        <a:t>0</a:t>
                      </a:r>
                    </a:p>
                    <a:p>
                      <a:pPr algn="ctr">
                        <a:lnSpc>
                          <a:spcPct val="110000"/>
                        </a:lnSpc>
                      </a:pPr>
                      <a:r>
                        <a:rPr lang="en-AU" sz="1400">
                          <a:effectLst/>
                        </a:rPr>
                        <a:t>XX</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XXX</a:t>
                      </a:r>
                    </a:p>
                    <a:p>
                      <a:pPr algn="ctr">
                        <a:lnSpc>
                          <a:spcPct val="110000"/>
                        </a:lnSpc>
                      </a:pPr>
                      <a:r>
                        <a:rPr lang="en-AU" sz="1400">
                          <a:effectLst/>
                        </a:rPr>
                        <a:t>XXX</a:t>
                      </a:r>
                    </a:p>
                    <a:p>
                      <a:pPr algn="ctr">
                        <a:lnSpc>
                          <a:spcPct val="110000"/>
                        </a:lnSpc>
                      </a:pPr>
                      <a:r>
                        <a:rPr lang="en-AU" sz="1400">
                          <a:effectLst/>
                        </a:rPr>
                        <a:t>XX</a:t>
                      </a:r>
                    </a:p>
                    <a:p>
                      <a:pPr algn="ctr">
                        <a:lnSpc>
                          <a:spcPct val="110000"/>
                        </a:lnSpc>
                      </a:pPr>
                      <a:r>
                        <a:rPr lang="en-AU" sz="1400">
                          <a:effectLst/>
                        </a:rPr>
                        <a:t>XXX</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0</a:t>
                      </a:r>
                    </a:p>
                    <a:p>
                      <a:pPr algn="ctr">
                        <a:lnSpc>
                          <a:spcPct val="110000"/>
                        </a:lnSpc>
                      </a:pPr>
                      <a:r>
                        <a:rPr lang="en-AU" sz="1400">
                          <a:effectLst/>
                        </a:rPr>
                        <a:t>0</a:t>
                      </a:r>
                    </a:p>
                    <a:p>
                      <a:pPr algn="ctr">
                        <a:lnSpc>
                          <a:spcPct val="110000"/>
                        </a:lnSpc>
                      </a:pPr>
                      <a:r>
                        <a:rPr lang="en-AU" sz="1400">
                          <a:effectLst/>
                        </a:rPr>
                        <a:t>0</a:t>
                      </a:r>
                    </a:p>
                    <a:p>
                      <a:pPr algn="ctr">
                        <a:lnSpc>
                          <a:spcPct val="110000"/>
                        </a:lnSpc>
                      </a:pPr>
                      <a:r>
                        <a:rPr lang="en-AU" sz="1400">
                          <a:effectLst/>
                        </a:rPr>
                        <a:t>0</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XXX</a:t>
                      </a:r>
                    </a:p>
                    <a:p>
                      <a:pPr algn="ctr">
                        <a:lnSpc>
                          <a:spcPct val="110000"/>
                        </a:lnSpc>
                      </a:pPr>
                      <a:r>
                        <a:rPr lang="en-AU" sz="1400">
                          <a:effectLst/>
                        </a:rPr>
                        <a:t>XXX</a:t>
                      </a:r>
                    </a:p>
                    <a:p>
                      <a:pPr algn="ctr">
                        <a:lnSpc>
                          <a:spcPct val="110000"/>
                        </a:lnSpc>
                      </a:pPr>
                      <a:r>
                        <a:rPr lang="en-AU" sz="1400">
                          <a:effectLst/>
                        </a:rPr>
                        <a:t>XX</a:t>
                      </a:r>
                    </a:p>
                    <a:p>
                      <a:pPr algn="ctr">
                        <a:lnSpc>
                          <a:spcPct val="110000"/>
                        </a:lnSpc>
                      </a:pPr>
                      <a:r>
                        <a:rPr lang="en-AU" sz="1400">
                          <a:effectLst/>
                        </a:rPr>
                        <a:t>XXX</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X</a:t>
                      </a:r>
                    </a:p>
                    <a:p>
                      <a:pPr algn="ctr">
                        <a:lnSpc>
                          <a:spcPct val="110000"/>
                        </a:lnSpc>
                      </a:pPr>
                      <a:r>
                        <a:rPr lang="en-AU" sz="1400">
                          <a:effectLst/>
                        </a:rPr>
                        <a:t>XX</a:t>
                      </a:r>
                    </a:p>
                    <a:p>
                      <a:pPr algn="ctr">
                        <a:lnSpc>
                          <a:spcPct val="110000"/>
                        </a:lnSpc>
                      </a:pPr>
                      <a:r>
                        <a:rPr lang="en-AU" sz="1400">
                          <a:effectLst/>
                        </a:rPr>
                        <a:t>XX</a:t>
                      </a:r>
                    </a:p>
                    <a:p>
                      <a:pPr algn="ctr">
                        <a:lnSpc>
                          <a:spcPct val="110000"/>
                        </a:lnSpc>
                      </a:pPr>
                      <a:r>
                        <a:rPr lang="en-AU" sz="1400">
                          <a:effectLst/>
                        </a:rPr>
                        <a:t>XX</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extLst>
                  <a:ext uri="{0D108BD9-81ED-4DB2-BD59-A6C34878D82A}">
                    <a16:rowId xmlns:a16="http://schemas.microsoft.com/office/drawing/2014/main" val="3510312938"/>
                  </a:ext>
                </a:extLst>
              </a:tr>
              <a:tr h="1621298">
                <a:tc>
                  <a:txBody>
                    <a:bodyPr/>
                    <a:lstStyle/>
                    <a:p>
                      <a:pPr algn="just">
                        <a:lnSpc>
                          <a:spcPct val="110000"/>
                        </a:lnSpc>
                      </a:pPr>
                      <a:r>
                        <a:rPr lang="en-AU" sz="1400">
                          <a:effectLst/>
                        </a:rPr>
                        <a:t>Fisheries </a:t>
                      </a:r>
                    </a:p>
                    <a:p>
                      <a:pPr marL="342900" lvl="0" indent="-342900" algn="just">
                        <a:lnSpc>
                          <a:spcPct val="110000"/>
                        </a:lnSpc>
                        <a:buFont typeface="Wingdings" panose="05000000000000000000" pitchFamily="2" charset="2"/>
                        <a:buChar char=""/>
                      </a:pPr>
                      <a:r>
                        <a:rPr lang="en-AU" sz="1400">
                          <a:effectLst/>
                        </a:rPr>
                        <a:t>Fishing from the boat</a:t>
                      </a:r>
                    </a:p>
                    <a:p>
                      <a:pPr marL="342900" lvl="0" indent="-342900" algn="just">
                        <a:lnSpc>
                          <a:spcPct val="110000"/>
                        </a:lnSpc>
                        <a:buFont typeface="Wingdings" panose="05000000000000000000" pitchFamily="2" charset="2"/>
                        <a:buChar char=""/>
                      </a:pPr>
                      <a:r>
                        <a:rPr lang="en-AU" sz="1400">
                          <a:effectLst/>
                        </a:rPr>
                        <a:t>Coastal fishery </a:t>
                      </a:r>
                    </a:p>
                    <a:p>
                      <a:pPr marL="342900" lvl="0" indent="-342900" algn="just">
                        <a:lnSpc>
                          <a:spcPct val="110000"/>
                        </a:lnSpc>
                        <a:buFont typeface="Wingdings" panose="05000000000000000000" pitchFamily="2" charset="2"/>
                        <a:buChar char=""/>
                      </a:pPr>
                      <a:r>
                        <a:rPr lang="en-AU" sz="1400">
                          <a:effectLst/>
                        </a:rPr>
                        <a:t>Selling to market </a:t>
                      </a:r>
                    </a:p>
                    <a:p>
                      <a:pPr marL="342900" lvl="0" indent="-342900" algn="just">
                        <a:lnSpc>
                          <a:spcPct val="110000"/>
                        </a:lnSpc>
                        <a:buFont typeface="Wingdings" panose="05000000000000000000" pitchFamily="2" charset="2"/>
                        <a:buChar char=""/>
                      </a:pPr>
                      <a:r>
                        <a:rPr lang="en-AU" sz="1400">
                          <a:effectLst/>
                        </a:rPr>
                        <a:t>Maintenance of boat </a:t>
                      </a:r>
                    </a:p>
                    <a:p>
                      <a:pPr marL="342900" lvl="0" indent="-342900" algn="just">
                        <a:lnSpc>
                          <a:spcPct val="110000"/>
                        </a:lnSpc>
                        <a:buFont typeface="Wingdings" panose="05000000000000000000" pitchFamily="2" charset="2"/>
                        <a:buChar char=""/>
                      </a:pPr>
                      <a:r>
                        <a:rPr lang="en-AU" sz="1400">
                          <a:effectLst/>
                        </a:rPr>
                        <a:t>Maintenance of nets </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just">
                        <a:lnSpc>
                          <a:spcPct val="110000"/>
                        </a:lnSpc>
                      </a:pPr>
                      <a:r>
                        <a:rPr lang="en-AU" sz="1400">
                          <a:effectLst/>
                        </a:rPr>
                        <a:t> </a:t>
                      </a:r>
                    </a:p>
                    <a:p>
                      <a:pPr algn="just">
                        <a:lnSpc>
                          <a:spcPct val="110000"/>
                        </a:lnSpc>
                      </a:pPr>
                      <a:r>
                        <a:rPr lang="en-AU" sz="1400">
                          <a:effectLst/>
                        </a:rPr>
                        <a:t>2 hours/day</a:t>
                      </a:r>
                    </a:p>
                    <a:p>
                      <a:pPr algn="just">
                        <a:lnSpc>
                          <a:spcPct val="110000"/>
                        </a:lnSpc>
                      </a:pPr>
                      <a:r>
                        <a:rPr lang="en-AU" sz="1400">
                          <a:effectLst/>
                        </a:rPr>
                        <a:t>1 hour/every day</a:t>
                      </a:r>
                    </a:p>
                    <a:p>
                      <a:pPr algn="just">
                        <a:lnSpc>
                          <a:spcPct val="110000"/>
                        </a:lnSpc>
                      </a:pPr>
                      <a:r>
                        <a:rPr lang="en-AU" sz="1400">
                          <a:effectLst/>
                        </a:rPr>
                        <a:t>3 hours every 2 days</a:t>
                      </a:r>
                    </a:p>
                    <a:p>
                      <a:pPr algn="just">
                        <a:lnSpc>
                          <a:spcPct val="110000"/>
                        </a:lnSpc>
                      </a:pPr>
                      <a:r>
                        <a:rPr lang="en-AU" sz="1400">
                          <a:effectLst/>
                        </a:rPr>
                        <a:t>1 hour /1 week</a:t>
                      </a:r>
                    </a:p>
                    <a:p>
                      <a:pPr algn="just">
                        <a:lnSpc>
                          <a:spcPct val="110000"/>
                        </a:lnSpc>
                      </a:pPr>
                      <a:r>
                        <a:rPr lang="en-AU" sz="1400">
                          <a:effectLst/>
                        </a:rPr>
                        <a:t>When needed</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XX</a:t>
                      </a:r>
                    </a:p>
                    <a:p>
                      <a:pPr algn="ctr">
                        <a:lnSpc>
                          <a:spcPct val="110000"/>
                        </a:lnSpc>
                      </a:pPr>
                      <a:r>
                        <a:rPr lang="en-AU" sz="1400">
                          <a:effectLst/>
                        </a:rPr>
                        <a:t>X</a:t>
                      </a:r>
                    </a:p>
                    <a:p>
                      <a:pPr algn="ctr">
                        <a:lnSpc>
                          <a:spcPct val="110000"/>
                        </a:lnSpc>
                      </a:pPr>
                      <a:r>
                        <a:rPr lang="en-AU" sz="1400">
                          <a:effectLst/>
                        </a:rPr>
                        <a:t>XX</a:t>
                      </a:r>
                    </a:p>
                    <a:p>
                      <a:pPr algn="ctr">
                        <a:lnSpc>
                          <a:spcPct val="110000"/>
                        </a:lnSpc>
                      </a:pPr>
                      <a:r>
                        <a:rPr lang="en-AU" sz="1400">
                          <a:effectLst/>
                        </a:rPr>
                        <a:t>0</a:t>
                      </a:r>
                    </a:p>
                    <a:p>
                      <a:pPr algn="ctr">
                        <a:lnSpc>
                          <a:spcPct val="110000"/>
                        </a:lnSpc>
                      </a:pPr>
                      <a:r>
                        <a:rPr lang="en-AU" sz="1400">
                          <a:effectLst/>
                        </a:rPr>
                        <a:t>0</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dirty="0">
                          <a:effectLst/>
                        </a:rPr>
                        <a:t> </a:t>
                      </a:r>
                    </a:p>
                    <a:p>
                      <a:pPr algn="ctr">
                        <a:lnSpc>
                          <a:spcPct val="110000"/>
                        </a:lnSpc>
                      </a:pPr>
                      <a:r>
                        <a:rPr lang="en-AU" sz="1400" dirty="0">
                          <a:effectLst/>
                        </a:rPr>
                        <a:t>X</a:t>
                      </a:r>
                    </a:p>
                    <a:p>
                      <a:pPr algn="ctr">
                        <a:lnSpc>
                          <a:spcPct val="110000"/>
                        </a:lnSpc>
                      </a:pPr>
                      <a:r>
                        <a:rPr lang="en-AU" sz="1400" dirty="0">
                          <a:effectLst/>
                        </a:rPr>
                        <a:t>X</a:t>
                      </a:r>
                    </a:p>
                    <a:p>
                      <a:pPr algn="ctr">
                        <a:lnSpc>
                          <a:spcPct val="110000"/>
                        </a:lnSpc>
                      </a:pPr>
                      <a:r>
                        <a:rPr lang="en-AU" sz="1400" dirty="0">
                          <a:effectLst/>
                        </a:rPr>
                        <a:t>X</a:t>
                      </a:r>
                    </a:p>
                    <a:p>
                      <a:pPr algn="ctr">
                        <a:lnSpc>
                          <a:spcPct val="110000"/>
                        </a:lnSpc>
                      </a:pPr>
                      <a:r>
                        <a:rPr lang="en-AU" sz="1400" dirty="0">
                          <a:effectLst/>
                        </a:rPr>
                        <a:t>XX</a:t>
                      </a:r>
                    </a:p>
                    <a:p>
                      <a:pPr algn="ctr">
                        <a:lnSpc>
                          <a:spcPct val="110000"/>
                        </a:lnSpc>
                      </a:pPr>
                      <a:r>
                        <a:rPr lang="en-AU" sz="1400" dirty="0">
                          <a:effectLst/>
                        </a:rPr>
                        <a:t>XX</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0</a:t>
                      </a:r>
                    </a:p>
                    <a:p>
                      <a:pPr algn="ctr">
                        <a:lnSpc>
                          <a:spcPct val="110000"/>
                        </a:lnSpc>
                      </a:pPr>
                      <a:r>
                        <a:rPr lang="en-AU" sz="1400">
                          <a:effectLst/>
                        </a:rPr>
                        <a:t>0</a:t>
                      </a:r>
                    </a:p>
                    <a:p>
                      <a:pPr algn="ctr">
                        <a:lnSpc>
                          <a:spcPct val="110000"/>
                        </a:lnSpc>
                      </a:pPr>
                      <a:r>
                        <a:rPr lang="en-AU" sz="1400">
                          <a:effectLst/>
                        </a:rPr>
                        <a:t>XX</a:t>
                      </a:r>
                    </a:p>
                    <a:p>
                      <a:pPr algn="ctr">
                        <a:lnSpc>
                          <a:spcPct val="110000"/>
                        </a:lnSpc>
                      </a:pPr>
                      <a:r>
                        <a:rPr lang="en-AU" sz="1400">
                          <a:effectLst/>
                        </a:rPr>
                        <a:t>0</a:t>
                      </a:r>
                    </a:p>
                    <a:p>
                      <a:pPr algn="ctr">
                        <a:lnSpc>
                          <a:spcPct val="110000"/>
                        </a:lnSpc>
                      </a:pPr>
                      <a:r>
                        <a:rPr lang="en-AU" sz="1400">
                          <a:effectLst/>
                        </a:rPr>
                        <a:t>0</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a:effectLst/>
                        </a:rPr>
                        <a:t> </a:t>
                      </a:r>
                    </a:p>
                    <a:p>
                      <a:pPr algn="ctr">
                        <a:lnSpc>
                          <a:spcPct val="110000"/>
                        </a:lnSpc>
                      </a:pPr>
                      <a:r>
                        <a:rPr lang="en-AU" sz="1400">
                          <a:effectLst/>
                        </a:rPr>
                        <a:t>XXX</a:t>
                      </a:r>
                    </a:p>
                    <a:p>
                      <a:pPr algn="ctr">
                        <a:lnSpc>
                          <a:spcPct val="110000"/>
                        </a:lnSpc>
                      </a:pPr>
                      <a:r>
                        <a:rPr lang="en-AU" sz="1400">
                          <a:effectLst/>
                        </a:rPr>
                        <a:t>XX</a:t>
                      </a:r>
                    </a:p>
                    <a:p>
                      <a:pPr algn="ctr">
                        <a:lnSpc>
                          <a:spcPct val="110000"/>
                        </a:lnSpc>
                      </a:pPr>
                      <a:r>
                        <a:rPr lang="en-AU" sz="1400">
                          <a:effectLst/>
                        </a:rPr>
                        <a:t>X</a:t>
                      </a:r>
                    </a:p>
                    <a:p>
                      <a:pPr algn="ctr">
                        <a:lnSpc>
                          <a:spcPct val="110000"/>
                        </a:lnSpc>
                      </a:pPr>
                      <a:r>
                        <a:rPr lang="en-AU" sz="1400">
                          <a:effectLst/>
                        </a:rPr>
                        <a:t>XXX</a:t>
                      </a:r>
                    </a:p>
                    <a:p>
                      <a:pPr algn="ctr">
                        <a:lnSpc>
                          <a:spcPct val="110000"/>
                        </a:lnSpc>
                      </a:pPr>
                      <a:r>
                        <a:rPr lang="en-AU" sz="1400">
                          <a:effectLst/>
                        </a:rPr>
                        <a:t>XX</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tc>
                  <a:txBody>
                    <a:bodyPr/>
                    <a:lstStyle/>
                    <a:p>
                      <a:pPr algn="ctr">
                        <a:lnSpc>
                          <a:spcPct val="110000"/>
                        </a:lnSpc>
                      </a:pPr>
                      <a:r>
                        <a:rPr lang="en-AU" sz="1400" dirty="0">
                          <a:effectLst/>
                        </a:rPr>
                        <a:t> </a:t>
                      </a:r>
                    </a:p>
                    <a:p>
                      <a:pPr algn="ctr">
                        <a:lnSpc>
                          <a:spcPct val="110000"/>
                        </a:lnSpc>
                      </a:pPr>
                      <a:r>
                        <a:rPr lang="en-AU" sz="1400" dirty="0">
                          <a:effectLst/>
                        </a:rPr>
                        <a:t>0</a:t>
                      </a:r>
                    </a:p>
                    <a:p>
                      <a:pPr algn="ctr">
                        <a:lnSpc>
                          <a:spcPct val="110000"/>
                        </a:lnSpc>
                      </a:pPr>
                      <a:r>
                        <a:rPr lang="en-AU" sz="1400" dirty="0">
                          <a:effectLst/>
                        </a:rPr>
                        <a:t>XXX</a:t>
                      </a:r>
                    </a:p>
                    <a:p>
                      <a:pPr algn="ctr">
                        <a:lnSpc>
                          <a:spcPct val="110000"/>
                        </a:lnSpc>
                      </a:pPr>
                      <a:r>
                        <a:rPr lang="en-AU" sz="1400" dirty="0">
                          <a:effectLst/>
                        </a:rPr>
                        <a:t>XXX</a:t>
                      </a:r>
                    </a:p>
                    <a:p>
                      <a:pPr algn="ctr">
                        <a:lnSpc>
                          <a:spcPct val="110000"/>
                        </a:lnSpc>
                      </a:pPr>
                      <a:r>
                        <a:rPr lang="en-AU" sz="1400" dirty="0">
                          <a:effectLst/>
                        </a:rPr>
                        <a:t>0</a:t>
                      </a:r>
                    </a:p>
                    <a:p>
                      <a:pPr algn="ctr">
                        <a:lnSpc>
                          <a:spcPct val="110000"/>
                        </a:lnSpc>
                      </a:pPr>
                      <a:r>
                        <a:rPr lang="en-AU" sz="1400" dirty="0">
                          <a:effectLst/>
                        </a:rPr>
                        <a:t>XX</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5932" marR="65932" marT="0" marB="0"/>
                </a:tc>
                <a:extLst>
                  <a:ext uri="{0D108BD9-81ED-4DB2-BD59-A6C34878D82A}">
                    <a16:rowId xmlns:a16="http://schemas.microsoft.com/office/drawing/2014/main" val="1968109528"/>
                  </a:ext>
                </a:extLst>
              </a:tr>
            </a:tbl>
          </a:graphicData>
        </a:graphic>
      </p:graphicFrame>
    </p:spTree>
    <p:extLst>
      <p:ext uri="{BB962C8B-B14F-4D97-AF65-F5344CB8AC3E}">
        <p14:creationId xmlns:p14="http://schemas.microsoft.com/office/powerpoint/2010/main" val="1397775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834F8196-DC6A-5134-7B8A-66EC29DF535D}"/>
              </a:ext>
            </a:extLst>
          </p:cNvPr>
          <p:cNvGraphicFramePr>
            <a:graphicFrameLocks noGrp="1"/>
          </p:cNvGraphicFramePr>
          <p:nvPr>
            <p:extLst>
              <p:ext uri="{D42A27DB-BD31-4B8C-83A1-F6EECF244321}">
                <p14:modId xmlns:p14="http://schemas.microsoft.com/office/powerpoint/2010/main" val="352827821"/>
              </p:ext>
            </p:extLst>
          </p:nvPr>
        </p:nvGraphicFramePr>
        <p:xfrm>
          <a:off x="822960" y="329184"/>
          <a:ext cx="10533887" cy="6185676"/>
        </p:xfrm>
        <a:graphic>
          <a:graphicData uri="http://schemas.openxmlformats.org/drawingml/2006/table">
            <a:tbl>
              <a:tblPr firstRow="1" firstCol="1" bandRow="1">
                <a:tableStyleId>{5C22544A-7EE6-4342-B048-85BDC9FD1C3A}</a:tableStyleId>
              </a:tblPr>
              <a:tblGrid>
                <a:gridCol w="3377327">
                  <a:extLst>
                    <a:ext uri="{9D8B030D-6E8A-4147-A177-3AD203B41FA5}">
                      <a16:colId xmlns:a16="http://schemas.microsoft.com/office/drawing/2014/main" val="337573290"/>
                    </a:ext>
                  </a:extLst>
                </a:gridCol>
                <a:gridCol w="1647585">
                  <a:extLst>
                    <a:ext uri="{9D8B030D-6E8A-4147-A177-3AD203B41FA5}">
                      <a16:colId xmlns:a16="http://schemas.microsoft.com/office/drawing/2014/main" val="4231328005"/>
                    </a:ext>
                  </a:extLst>
                </a:gridCol>
                <a:gridCol w="3305164">
                  <a:extLst>
                    <a:ext uri="{9D8B030D-6E8A-4147-A177-3AD203B41FA5}">
                      <a16:colId xmlns:a16="http://schemas.microsoft.com/office/drawing/2014/main" val="3485607955"/>
                    </a:ext>
                  </a:extLst>
                </a:gridCol>
                <a:gridCol w="1147980">
                  <a:extLst>
                    <a:ext uri="{9D8B030D-6E8A-4147-A177-3AD203B41FA5}">
                      <a16:colId xmlns:a16="http://schemas.microsoft.com/office/drawing/2014/main" val="1111959380"/>
                    </a:ext>
                  </a:extLst>
                </a:gridCol>
                <a:gridCol w="1055831">
                  <a:extLst>
                    <a:ext uri="{9D8B030D-6E8A-4147-A177-3AD203B41FA5}">
                      <a16:colId xmlns:a16="http://schemas.microsoft.com/office/drawing/2014/main" val="4112028798"/>
                    </a:ext>
                  </a:extLst>
                </a:gridCol>
              </a:tblGrid>
              <a:tr h="452681">
                <a:tc>
                  <a:txBody>
                    <a:bodyPr/>
                    <a:lstStyle/>
                    <a:p>
                      <a:pPr algn="ctr"/>
                      <a:r>
                        <a:rPr lang="en-AU" sz="1400">
                          <a:effectLst/>
                          <a:latin typeface="+mn-lt"/>
                        </a:rPr>
                        <a:t>Example </a:t>
                      </a:r>
                    </a:p>
                    <a:p>
                      <a:pPr algn="ctr"/>
                      <a:r>
                        <a:rPr lang="en-AU" sz="1400">
                          <a:effectLst/>
                          <a:latin typeface="+mn-lt"/>
                        </a:rPr>
                        <a:t>Disaster Preparedness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gridSpan="2">
                  <a:txBody>
                    <a:bodyPr/>
                    <a:lstStyle/>
                    <a:p>
                      <a:pPr algn="ctr"/>
                      <a:r>
                        <a:rPr lang="en-AU" sz="1400">
                          <a:effectLst/>
                          <a:latin typeface="+mn-lt"/>
                        </a:rPr>
                        <a:t>Characteristics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hMerge="1">
                  <a:txBody>
                    <a:bodyPr/>
                    <a:lstStyle/>
                    <a:p>
                      <a:endParaRPr lang="en-AU"/>
                    </a:p>
                  </a:txBody>
                  <a:tcPr/>
                </a:tc>
                <a:tc gridSpan="2">
                  <a:txBody>
                    <a:bodyPr/>
                    <a:lstStyle/>
                    <a:p>
                      <a:pPr algn="ctr"/>
                      <a:r>
                        <a:rPr lang="en-AU" sz="1400">
                          <a:effectLst/>
                          <a:latin typeface="+mn-lt"/>
                        </a:rPr>
                        <a:t>Performed by whom?</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hMerge="1">
                  <a:txBody>
                    <a:bodyPr/>
                    <a:lstStyle/>
                    <a:p>
                      <a:endParaRPr lang="en-AU"/>
                    </a:p>
                  </a:txBody>
                  <a:tcPr/>
                </a:tc>
                <a:extLst>
                  <a:ext uri="{0D108BD9-81ED-4DB2-BD59-A6C34878D82A}">
                    <a16:rowId xmlns:a16="http://schemas.microsoft.com/office/drawing/2014/main" val="3457594952"/>
                  </a:ext>
                </a:extLst>
              </a:tr>
              <a:tr h="275631">
                <a:tc>
                  <a:txBody>
                    <a:bodyPr/>
                    <a:lstStyle/>
                    <a:p>
                      <a:pPr algn="ctr"/>
                      <a:r>
                        <a:rPr lang="en-AU" sz="1400">
                          <a:effectLst/>
                          <a:latin typeface="+mn-lt"/>
                        </a:rPr>
                        <a:t>Activities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Duration</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Information / tools needed</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Men</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Women</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4116368695"/>
                  </a:ext>
                </a:extLst>
              </a:tr>
              <a:tr h="247465">
                <a:tc gridSpan="5">
                  <a:txBody>
                    <a:bodyPr/>
                    <a:lstStyle/>
                    <a:p>
                      <a:pPr algn="just"/>
                      <a:r>
                        <a:rPr lang="en-AU" sz="1400">
                          <a:effectLst/>
                          <a:latin typeface="+mn-lt"/>
                        </a:rPr>
                        <a:t>Before disaster</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16546290"/>
                  </a:ext>
                </a:extLst>
              </a:tr>
              <a:tr h="242100">
                <a:tc>
                  <a:txBody>
                    <a:bodyPr/>
                    <a:lstStyle/>
                    <a:p>
                      <a:pPr marL="342900" lvl="0" indent="-342900">
                        <a:buFont typeface="Wingdings" panose="05000000000000000000" pitchFamily="2" charset="2"/>
                        <a:buChar char=""/>
                      </a:pPr>
                      <a:r>
                        <a:rPr lang="en-AU" sz="1400">
                          <a:effectLst/>
                          <a:latin typeface="+mn-lt"/>
                        </a:rPr>
                        <a:t>Store food and water</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1 day</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Quantity required</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1038385396"/>
                  </a:ext>
                </a:extLst>
              </a:tr>
              <a:tr h="191133">
                <a:tc>
                  <a:txBody>
                    <a:bodyPr/>
                    <a:lstStyle/>
                    <a:p>
                      <a:pPr marL="342900" lvl="0" indent="-342900">
                        <a:buFont typeface="Wingdings" panose="05000000000000000000" pitchFamily="2" charset="2"/>
                        <a:buChar char=""/>
                      </a:pPr>
                      <a:r>
                        <a:rPr lang="en-AU" sz="1400">
                          <a:effectLst/>
                          <a:latin typeface="+mn-lt"/>
                        </a:rPr>
                        <a:t>Secure the house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1 day</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What to secure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4221883235"/>
                  </a:ext>
                </a:extLst>
              </a:tr>
              <a:tr h="216616">
                <a:tc>
                  <a:txBody>
                    <a:bodyPr/>
                    <a:lstStyle/>
                    <a:p>
                      <a:pPr marL="342900" lvl="0" indent="-342900">
                        <a:buFont typeface="Wingdings" panose="05000000000000000000" pitchFamily="2" charset="2"/>
                        <a:buChar char=""/>
                      </a:pPr>
                      <a:r>
                        <a:rPr lang="en-AU" sz="1400">
                          <a:effectLst/>
                          <a:latin typeface="+mn-lt"/>
                        </a:rPr>
                        <a:t>Secure the livestock</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4 hours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How to secure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0</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234288249"/>
                  </a:ext>
                </a:extLst>
              </a:tr>
              <a:tr h="299776">
                <a:tc>
                  <a:txBody>
                    <a:bodyPr/>
                    <a:lstStyle/>
                    <a:p>
                      <a:pPr marL="342900" lvl="0" indent="-342900">
                        <a:buFont typeface="Wingdings" panose="05000000000000000000" pitchFamily="2" charset="2"/>
                        <a:buChar char=""/>
                      </a:pPr>
                      <a:r>
                        <a:rPr lang="en-AU" sz="1400">
                          <a:effectLst/>
                          <a:latin typeface="+mn-lt"/>
                        </a:rPr>
                        <a:t>Prepare emergency pack (clothes, medication)</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2 hours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Content and quantity</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3002956721"/>
                  </a:ext>
                </a:extLst>
              </a:tr>
              <a:tr h="423501">
                <a:tc>
                  <a:txBody>
                    <a:bodyPr/>
                    <a:lstStyle/>
                    <a:p>
                      <a:pPr marL="342900" lvl="0" indent="-342900">
                        <a:buFont typeface="Wingdings" panose="05000000000000000000" pitchFamily="2" charset="2"/>
                        <a:buChar char=""/>
                      </a:pPr>
                      <a:r>
                        <a:rPr lang="en-AU" sz="1400" dirty="0">
                          <a:effectLst/>
                          <a:latin typeface="+mn-lt"/>
                        </a:rPr>
                        <a:t>Participate in the community coordination meetings</a:t>
                      </a:r>
                      <a:endParaRPr lang="en-AU" sz="1400" dirty="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½ day</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When the meetings will happen</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1519820275"/>
                  </a:ext>
                </a:extLst>
              </a:tr>
              <a:tr h="299776">
                <a:tc>
                  <a:txBody>
                    <a:bodyPr/>
                    <a:lstStyle/>
                    <a:p>
                      <a:pPr marL="342900" lvl="0" indent="-342900">
                        <a:buFont typeface="Wingdings" panose="05000000000000000000" pitchFamily="2" charset="2"/>
                        <a:buChar char=""/>
                      </a:pPr>
                      <a:r>
                        <a:rPr lang="en-AU" sz="1400">
                          <a:effectLst/>
                          <a:latin typeface="+mn-lt"/>
                        </a:rPr>
                        <a:t>Listen to radio</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l"/>
                      <a:r>
                        <a:rPr lang="en-AU" sz="1400" dirty="0">
                          <a:effectLst/>
                          <a:latin typeface="+mn-lt"/>
                        </a:rPr>
                        <a:t>Ongoing from the alert</a:t>
                      </a:r>
                      <a:endParaRPr lang="en-AU" sz="1400" dirty="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dirty="0">
                          <a:effectLst/>
                          <a:latin typeface="+mn-lt"/>
                        </a:rPr>
                        <a:t>Access to a radio </a:t>
                      </a:r>
                      <a:endParaRPr lang="en-AU" sz="1400" dirty="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1390770132"/>
                  </a:ext>
                </a:extLst>
              </a:tr>
              <a:tr h="262891">
                <a:tc gridSpan="5">
                  <a:txBody>
                    <a:bodyPr/>
                    <a:lstStyle/>
                    <a:p>
                      <a:pPr algn="just"/>
                      <a:r>
                        <a:rPr lang="en-AU" sz="1400">
                          <a:effectLst/>
                          <a:latin typeface="+mn-lt"/>
                        </a:rPr>
                        <a:t>During disaster</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199319630"/>
                  </a:ext>
                </a:extLst>
              </a:tr>
              <a:tr h="205885">
                <a:tc>
                  <a:txBody>
                    <a:bodyPr/>
                    <a:lstStyle/>
                    <a:p>
                      <a:pPr marL="342900" lvl="0" indent="-342900" algn="just">
                        <a:buFont typeface="Wingdings" panose="05000000000000000000" pitchFamily="2" charset="2"/>
                        <a:buChar char=""/>
                      </a:pPr>
                      <a:r>
                        <a:rPr lang="en-AU" sz="1400">
                          <a:effectLst/>
                          <a:latin typeface="+mn-lt"/>
                        </a:rPr>
                        <a:t>Move to a shelter</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1 hour</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Where it is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2858395328"/>
                  </a:ext>
                </a:extLst>
              </a:tr>
              <a:tr h="224663">
                <a:tc>
                  <a:txBody>
                    <a:bodyPr/>
                    <a:lstStyle/>
                    <a:p>
                      <a:pPr marL="342900" lvl="0" indent="-342900" algn="just">
                        <a:buFont typeface="Wingdings" panose="05000000000000000000" pitchFamily="2" charset="2"/>
                        <a:buChar char=""/>
                      </a:pPr>
                      <a:r>
                        <a:rPr lang="en-AU" sz="1400">
                          <a:effectLst/>
                          <a:latin typeface="+mn-lt"/>
                        </a:rPr>
                        <a:t>Look after children</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Whole time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Be aware of risks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3531775171"/>
                  </a:ext>
                </a:extLst>
              </a:tr>
              <a:tr h="228688">
                <a:tc>
                  <a:txBody>
                    <a:bodyPr/>
                    <a:lstStyle/>
                    <a:p>
                      <a:pPr marL="342900" lvl="0" indent="-342900" algn="just">
                        <a:buFont typeface="Wingdings" panose="05000000000000000000" pitchFamily="2" charset="2"/>
                        <a:buChar char=""/>
                      </a:pPr>
                      <a:r>
                        <a:rPr lang="en-AU" sz="1400">
                          <a:effectLst/>
                          <a:latin typeface="+mn-lt"/>
                        </a:rPr>
                        <a:t>Look after an aging parent</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Whole time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Be aware of risks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1887321125"/>
                  </a:ext>
                </a:extLst>
              </a:tr>
              <a:tr h="233381">
                <a:tc>
                  <a:txBody>
                    <a:bodyPr/>
                    <a:lstStyle/>
                    <a:p>
                      <a:pPr marL="342900" lvl="0" indent="-342900" algn="just">
                        <a:buFont typeface="Wingdings" panose="05000000000000000000" pitchFamily="2" charset="2"/>
                        <a:buChar char=""/>
                      </a:pPr>
                      <a:r>
                        <a:rPr lang="en-AU" sz="1400">
                          <a:effectLst/>
                          <a:latin typeface="+mn-lt"/>
                        </a:rPr>
                        <a:t>Prepare meals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1 hour</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Cook safely</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693309094"/>
                  </a:ext>
                </a:extLst>
              </a:tr>
              <a:tr h="170341">
                <a:tc>
                  <a:txBody>
                    <a:bodyPr/>
                    <a:lstStyle/>
                    <a:p>
                      <a:pPr marL="342900" lvl="0" indent="-342900" algn="just">
                        <a:buFont typeface="Wingdings" panose="05000000000000000000" pitchFamily="2" charset="2"/>
                        <a:buChar char=""/>
                      </a:pPr>
                      <a:r>
                        <a:rPr lang="en-AU" sz="1400">
                          <a:effectLst/>
                          <a:latin typeface="+mn-lt"/>
                        </a:rPr>
                        <a:t>Monitor the situation </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Whole time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 </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2659113361"/>
                  </a:ext>
                </a:extLst>
              </a:tr>
              <a:tr h="154918">
                <a:tc>
                  <a:txBody>
                    <a:bodyPr/>
                    <a:lstStyle/>
                    <a:p>
                      <a:pPr marL="342900" lvl="0" indent="-342900" algn="just">
                        <a:buFont typeface="Wingdings" panose="05000000000000000000" pitchFamily="2" charset="2"/>
                        <a:buChar char=""/>
                      </a:pPr>
                      <a:r>
                        <a:rPr lang="en-AU" sz="1400">
                          <a:effectLst/>
                          <a:latin typeface="+mn-lt"/>
                        </a:rPr>
                        <a:t>Listen to the radio</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Whole time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Radio with batteries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1004562851"/>
                  </a:ext>
                </a:extLst>
              </a:tr>
              <a:tr h="313188">
                <a:tc gridSpan="5">
                  <a:txBody>
                    <a:bodyPr/>
                    <a:lstStyle/>
                    <a:p>
                      <a:pPr algn="just"/>
                      <a:r>
                        <a:rPr lang="en-AU" sz="1400">
                          <a:effectLst/>
                          <a:latin typeface="+mn-lt"/>
                        </a:rPr>
                        <a:t>After the disaster – recovery </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42034519"/>
                  </a:ext>
                </a:extLst>
              </a:tr>
              <a:tr h="154918">
                <a:tc>
                  <a:txBody>
                    <a:bodyPr/>
                    <a:lstStyle/>
                    <a:p>
                      <a:pPr marL="342900" lvl="0" indent="-342900" algn="just">
                        <a:buFont typeface="Wingdings" panose="05000000000000000000" pitchFamily="2" charset="2"/>
                        <a:buChar char=""/>
                      </a:pPr>
                      <a:r>
                        <a:rPr lang="en-AU" sz="1400">
                          <a:effectLst/>
                          <a:latin typeface="+mn-lt"/>
                        </a:rPr>
                        <a:t>Cleaning the house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5 days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Waste management</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871070905"/>
                  </a:ext>
                </a:extLst>
              </a:tr>
              <a:tr h="154918">
                <a:tc>
                  <a:txBody>
                    <a:bodyPr/>
                    <a:lstStyle/>
                    <a:p>
                      <a:pPr marL="342900" lvl="0" indent="-342900" algn="just">
                        <a:buFont typeface="Wingdings" panose="05000000000000000000" pitchFamily="2" charset="2"/>
                        <a:buChar char=""/>
                      </a:pPr>
                      <a:r>
                        <a:rPr lang="en-AU" sz="1400">
                          <a:effectLst/>
                          <a:latin typeface="+mn-lt"/>
                        </a:rPr>
                        <a:t>Cleaning the land</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5 days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Waste management</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227329656"/>
                  </a:ext>
                </a:extLst>
              </a:tr>
              <a:tr h="154918">
                <a:tc>
                  <a:txBody>
                    <a:bodyPr/>
                    <a:lstStyle/>
                    <a:p>
                      <a:pPr marL="342900" lvl="0" indent="-342900" algn="just">
                        <a:buFont typeface="Wingdings" panose="05000000000000000000" pitchFamily="2" charset="2"/>
                        <a:buChar char=""/>
                      </a:pPr>
                      <a:r>
                        <a:rPr lang="en-AU" sz="1400">
                          <a:effectLst/>
                          <a:latin typeface="+mn-lt"/>
                        </a:rPr>
                        <a:t>Repair the house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10 days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How, equipment</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232109267"/>
                  </a:ext>
                </a:extLst>
              </a:tr>
              <a:tr h="154918">
                <a:tc>
                  <a:txBody>
                    <a:bodyPr/>
                    <a:lstStyle/>
                    <a:p>
                      <a:pPr marL="342900" lvl="0" indent="-342900" algn="just">
                        <a:buFont typeface="Wingdings" panose="05000000000000000000" pitchFamily="2" charset="2"/>
                        <a:buChar char=""/>
                      </a:pPr>
                      <a:r>
                        <a:rPr lang="en-AU" sz="1400">
                          <a:effectLst/>
                          <a:latin typeface="+mn-lt"/>
                        </a:rPr>
                        <a:t>Attend to injured people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2 days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How, where to go</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653751627"/>
                  </a:ext>
                </a:extLst>
              </a:tr>
              <a:tr h="154918">
                <a:tc>
                  <a:txBody>
                    <a:bodyPr/>
                    <a:lstStyle/>
                    <a:p>
                      <a:pPr marL="342900" lvl="0" indent="-342900" algn="just">
                        <a:buFont typeface="Wingdings" panose="05000000000000000000" pitchFamily="2" charset="2"/>
                        <a:buChar char=""/>
                      </a:pPr>
                      <a:r>
                        <a:rPr lang="en-AU" sz="1400">
                          <a:effectLst/>
                          <a:latin typeface="+mn-lt"/>
                        </a:rPr>
                        <a:t>Fix the water tank</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3 days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How, radio with batteries</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0</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1155593537"/>
                  </a:ext>
                </a:extLst>
              </a:tr>
              <a:tr h="154918">
                <a:tc>
                  <a:txBody>
                    <a:bodyPr/>
                    <a:lstStyle/>
                    <a:p>
                      <a:pPr marL="342900" lvl="0" indent="-342900" algn="just">
                        <a:buFont typeface="Wingdings" panose="05000000000000000000" pitchFamily="2" charset="2"/>
                        <a:buChar char=""/>
                      </a:pPr>
                      <a:r>
                        <a:rPr lang="en-AU" sz="1400">
                          <a:effectLst/>
                          <a:latin typeface="+mn-lt"/>
                        </a:rPr>
                        <a:t>Look for food</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Ongoing</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just"/>
                      <a:r>
                        <a:rPr lang="en-AU" sz="1400">
                          <a:effectLst/>
                          <a:latin typeface="+mn-lt"/>
                        </a:rPr>
                        <a:t>Where</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a:effectLst/>
                          <a:latin typeface="+mn-lt"/>
                        </a:rPr>
                        <a:t>XXX</a:t>
                      </a:r>
                      <a:endParaRPr lang="en-AU" sz="1400">
                        <a:effectLst/>
                        <a:latin typeface="+mn-lt"/>
                        <a:ea typeface="Calibri" panose="020F0502020204030204" pitchFamily="34" charset="0"/>
                        <a:cs typeface="Times New Roman" panose="02020603050405020304" pitchFamily="18" charset="0"/>
                      </a:endParaRPr>
                    </a:p>
                  </a:txBody>
                  <a:tcPr marL="26698" marR="26698" marT="5562" marB="0"/>
                </a:tc>
                <a:tc>
                  <a:txBody>
                    <a:bodyPr/>
                    <a:lstStyle/>
                    <a:p>
                      <a:pPr algn="ctr"/>
                      <a:r>
                        <a:rPr lang="en-AU" sz="1400" dirty="0">
                          <a:effectLst/>
                          <a:latin typeface="+mn-lt"/>
                        </a:rPr>
                        <a:t>XX</a:t>
                      </a:r>
                      <a:endParaRPr lang="en-AU" sz="1400" dirty="0">
                        <a:effectLst/>
                        <a:latin typeface="+mn-lt"/>
                        <a:ea typeface="Calibri" panose="020F0502020204030204" pitchFamily="34" charset="0"/>
                        <a:cs typeface="Times New Roman" panose="02020603050405020304" pitchFamily="18" charset="0"/>
                      </a:endParaRPr>
                    </a:p>
                  </a:txBody>
                  <a:tcPr marL="26698" marR="26698" marT="5562" marB="0"/>
                </a:tc>
                <a:extLst>
                  <a:ext uri="{0D108BD9-81ED-4DB2-BD59-A6C34878D82A}">
                    <a16:rowId xmlns:a16="http://schemas.microsoft.com/office/drawing/2014/main" val="187477587"/>
                  </a:ext>
                </a:extLst>
              </a:tr>
            </a:tbl>
          </a:graphicData>
        </a:graphic>
      </p:graphicFrame>
    </p:spTree>
    <p:extLst>
      <p:ext uri="{BB962C8B-B14F-4D97-AF65-F5344CB8AC3E}">
        <p14:creationId xmlns:p14="http://schemas.microsoft.com/office/powerpoint/2010/main" val="875253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pPr>
              <a:spcBef>
                <a:spcPts val="600"/>
              </a:spcBef>
              <a:spcAft>
                <a:spcPts val="600"/>
              </a:spcAft>
            </a:pPr>
            <a:r>
              <a:rPr lang="en-AU" sz="4400" b="1" dirty="0">
                <a:solidFill>
                  <a:srgbClr val="0070C0"/>
                </a:solidFill>
                <a:effectLst/>
                <a:ea typeface="Arial" panose="020B0604020202020204" pitchFamily="34" charset="0"/>
              </a:rPr>
              <a:t>Analysing the gender division of labour</a:t>
            </a: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49B5D862-140F-E997-D01F-2475877B4539}"/>
              </a:ext>
            </a:extLst>
          </p:cNvPr>
          <p:cNvGraphicFramePr/>
          <p:nvPr>
            <p:extLst>
              <p:ext uri="{D42A27DB-BD31-4B8C-83A1-F6EECF244321}">
                <p14:modId xmlns:p14="http://schemas.microsoft.com/office/powerpoint/2010/main" val="2455067712"/>
              </p:ext>
            </p:extLst>
          </p:nvPr>
        </p:nvGraphicFramePr>
        <p:xfrm>
          <a:off x="837056" y="1884238"/>
          <a:ext cx="10515598" cy="4415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4165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26488B-74FE-6581-6A6C-AEAE08897C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7063" y="3708300"/>
            <a:ext cx="2453853" cy="2591025"/>
          </a:xfrm>
          <a:prstGeom prst="rect">
            <a:avLst/>
          </a:prstGeom>
        </p:spPr>
      </p:pic>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r>
              <a:rPr lang="en-US" b="1" dirty="0">
                <a:solidFill>
                  <a:srgbClr val="0070C0"/>
                </a:solidFill>
              </a:rPr>
              <a:t>Evaluation questions</a:t>
            </a:r>
          </a:p>
        </p:txBody>
      </p:sp>
      <p:sp>
        <p:nvSpPr>
          <p:cNvPr id="3" name="Content Placeholder 2">
            <a:extLst>
              <a:ext uri="{FF2B5EF4-FFF2-40B4-BE49-F238E27FC236}">
                <a16:creationId xmlns:a16="http://schemas.microsoft.com/office/drawing/2014/main" id="{56D2C677-5531-4D7A-B452-70F56968F355}"/>
              </a:ext>
            </a:extLst>
          </p:cNvPr>
          <p:cNvSpPr>
            <a:spLocks noGrp="1"/>
          </p:cNvSpPr>
          <p:nvPr>
            <p:ph idx="1"/>
          </p:nvPr>
        </p:nvSpPr>
        <p:spPr>
          <a:xfrm>
            <a:off x="837055" y="2070977"/>
            <a:ext cx="8377284" cy="2902786"/>
          </a:xfrm>
        </p:spPr>
        <p:txBody>
          <a:bodyPr>
            <a:noAutofit/>
          </a:bodyPr>
          <a:lstStyle/>
          <a:p>
            <a:pPr marL="342900" lvl="0" indent="-342900">
              <a:lnSpc>
                <a:spcPct val="115000"/>
              </a:lnSpc>
              <a:buFont typeface="+mj-lt"/>
              <a:buAutoNum type="arabicPeriod"/>
            </a:pPr>
            <a:r>
              <a:rPr lang="en-AU"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three examples of the type of information a gender analysis of the division of labour can generate. </a:t>
            </a:r>
            <a:endParaRPr lang="en-AU"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Explain how the information generated by a gender analysis of the division of labour can inform the design of a project or programme.  </a:t>
            </a:r>
            <a:endParaRPr lang="en-AU"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4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26488B-74FE-6581-6A6C-AEAE08897C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7063" y="3708300"/>
            <a:ext cx="2453853" cy="2591025"/>
          </a:xfrm>
          <a:prstGeom prst="rect">
            <a:avLst/>
          </a:prstGeom>
        </p:spPr>
      </p:pic>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r>
              <a:rPr lang="en-US" b="1" dirty="0">
                <a:solidFill>
                  <a:srgbClr val="0070C0"/>
                </a:solidFill>
              </a:rPr>
              <a:t>Evaluation questions</a:t>
            </a: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6F9F8444-57D4-7444-A370-F6A40F940E42}"/>
              </a:ext>
            </a:extLst>
          </p:cNvPr>
          <p:cNvSpPr txBox="1">
            <a:spLocks/>
          </p:cNvSpPr>
          <p:nvPr/>
        </p:nvSpPr>
        <p:spPr>
          <a:xfrm>
            <a:off x="837055" y="2070977"/>
            <a:ext cx="10357418" cy="29027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15000"/>
              </a:lnSpc>
              <a:buFont typeface="+mj-lt"/>
              <a:buAutoNum type="arabicPeriod"/>
            </a:pPr>
            <a:r>
              <a:rPr lang="en-AU"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type of information can a gender analysis of the division of labour generate?</a:t>
            </a:r>
            <a:endParaRPr lang="en-AU"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Health issues women and men can be exposed to in relation to their respective activities</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Who is doing what for food security</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tired people are </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600"/>
              </a:spcAft>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Decisions people make on the family budget</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9584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26488B-74FE-6581-6A6C-AEAE08897C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7063" y="3708300"/>
            <a:ext cx="2453853" cy="2591025"/>
          </a:xfrm>
          <a:prstGeom prst="rect">
            <a:avLst/>
          </a:prstGeom>
        </p:spPr>
      </p:pic>
      <p:sp>
        <p:nvSpPr>
          <p:cNvPr id="2" name="Title 1">
            <a:extLst>
              <a:ext uri="{FF2B5EF4-FFF2-40B4-BE49-F238E27FC236}">
                <a16:creationId xmlns:a16="http://schemas.microsoft.com/office/drawing/2014/main" id="{C9C25E66-BD3A-41F7-B870-0B3F5EEEA500}"/>
              </a:ext>
            </a:extLst>
          </p:cNvPr>
          <p:cNvSpPr>
            <a:spLocks noGrp="1"/>
          </p:cNvSpPr>
          <p:nvPr>
            <p:ph type="title"/>
          </p:nvPr>
        </p:nvSpPr>
        <p:spPr>
          <a:xfrm>
            <a:off x="837054" y="558675"/>
            <a:ext cx="10515600" cy="1325563"/>
          </a:xfrm>
        </p:spPr>
        <p:txBody>
          <a:bodyPr/>
          <a:lstStyle/>
          <a:p>
            <a:r>
              <a:rPr lang="en-US" b="1" dirty="0">
                <a:solidFill>
                  <a:srgbClr val="0070C0"/>
                </a:solidFill>
              </a:rPr>
              <a:t>Evaluation questions</a:t>
            </a:r>
          </a:p>
        </p:txBody>
      </p:sp>
      <p:cxnSp>
        <p:nvCxnSpPr>
          <p:cNvPr id="6" name="Straight Connector 5">
            <a:extLst>
              <a:ext uri="{FF2B5EF4-FFF2-40B4-BE49-F238E27FC236}">
                <a16:creationId xmlns:a16="http://schemas.microsoft.com/office/drawing/2014/main" id="{458B58AA-F261-BF46-DE24-CD990D9A2E62}"/>
              </a:ext>
            </a:extLst>
          </p:cNvPr>
          <p:cNvCxnSpPr/>
          <p:nvPr/>
        </p:nvCxnSpPr>
        <p:spPr>
          <a:xfrm>
            <a:off x="837054" y="1612224"/>
            <a:ext cx="105156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6F9F8444-57D4-7444-A370-F6A40F940E42}"/>
              </a:ext>
            </a:extLst>
          </p:cNvPr>
          <p:cNvSpPr txBox="1">
            <a:spLocks/>
          </p:cNvSpPr>
          <p:nvPr/>
        </p:nvSpPr>
        <p:spPr>
          <a:xfrm>
            <a:off x="837054" y="2070977"/>
            <a:ext cx="10827724" cy="29027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15000"/>
              </a:lnSpc>
              <a:buFont typeface="+mj-lt"/>
              <a:buAutoNum type="arabicPeriod" startAt="2"/>
            </a:pPr>
            <a:r>
              <a:rPr lang="en-AU"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can the information generated by a gender analysis of the division of labour inform the design of a project or programme?</a:t>
            </a:r>
            <a:endParaRPr lang="en-AU"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can help identify who has expertise and knowledge related to a specific sector and who the programme stakeholders should be</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can help identify measures that would benefit women and men</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can help monitor the impact of programmes on women and men</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600"/>
              </a:spcAft>
              <a:buFont typeface="+mj-lt"/>
              <a:buAutoNum type="alphaLcParenR"/>
            </a:pPr>
            <a:r>
              <a:rPr lang="en-AU"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can help decide what to invest in to ensure that the programme will reach its objectives</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8943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FE9B3399-B977-40F5-8787-117A391BF344}" vid="{F2D89C11-EE03-45F1-8434-EA32608755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ABFB861869E9C478A672BFEF8E5A885" ma:contentTypeVersion="17" ma:contentTypeDescription="Create a new document." ma:contentTypeScope="" ma:versionID="13cecfb801af1bbb1e699c6b346033c0">
  <xsd:schema xmlns:xsd="http://www.w3.org/2001/XMLSchema" xmlns:xs="http://www.w3.org/2001/XMLSchema" xmlns:p="http://schemas.microsoft.com/office/2006/metadata/properties" xmlns:ns2="ac410729-8aa9-4e85-a1c4-d5ddaa459afe" xmlns:ns3="477be601-224b-47f1-a7b2-60a18423b40a" targetNamespace="http://schemas.microsoft.com/office/2006/metadata/properties" ma:root="true" ma:fieldsID="5510651efba3d6dcd0646f9cb735bd64" ns2:_="" ns3:_="">
    <xsd:import namespace="ac410729-8aa9-4e85-a1c4-d5ddaa459afe"/>
    <xsd:import namespace="477be601-224b-47f1-a7b2-60a18423b40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410729-8aa9-4e85-a1c4-d5ddaa459a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e002d73-fcbf-44f2-bb02-7941846832b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7be601-224b-47f1-a7b2-60a18423b40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08bc7ce-3f11-4bd5-be77-eeb95124becb}" ma:internalName="TaxCatchAll" ma:showField="CatchAllData" ma:web="477be601-224b-47f1-a7b2-60a18423b4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77be601-224b-47f1-a7b2-60a18423b40a" xsi:nil="true"/>
    <lcf76f155ced4ddcb4097134ff3c332f xmlns="ac410729-8aa9-4e85-a1c4-d5ddaa459af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ADED247-65CF-4E04-9421-BA7C609E2B6F}">
  <ds:schemaRefs>
    <ds:schemaRef ds:uri="http://schemas.microsoft.com/sharepoint/v3/contenttype/forms"/>
  </ds:schemaRefs>
</ds:datastoreItem>
</file>

<file path=customXml/itemProps2.xml><?xml version="1.0" encoding="utf-8"?>
<ds:datastoreItem xmlns:ds="http://schemas.openxmlformats.org/officeDocument/2006/customXml" ds:itemID="{E6935067-95C6-425A-A5E2-923CD3FD8A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410729-8aa9-4e85-a1c4-d5ddaa459afe"/>
    <ds:schemaRef ds:uri="477be601-224b-47f1-a7b2-60a18423b4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53298D5-1D74-480B-8E8B-97A5815BF8D6}">
  <ds:schemaRefs>
    <ds:schemaRef ds:uri="http://purl.org/dc/elements/1.1/"/>
    <ds:schemaRef ds:uri="http://schemas.openxmlformats.org/package/2006/metadata/core-properties"/>
    <ds:schemaRef ds:uri="ac410729-8aa9-4e85-a1c4-d5ddaa459afe"/>
    <ds:schemaRef ds:uri="477be601-224b-47f1-a7b2-60a18423b40a"/>
    <ds:schemaRef ds:uri="http://schemas.microsoft.com/office/2006/documentManagement/types"/>
    <ds:schemaRef ds:uri="http://purl.org/dc/dcmitype/"/>
    <ds:schemaRef ds:uri="http://schemas.microsoft.com/office/infopath/2007/PartnerControl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14527</TotalTime>
  <Words>2480</Words>
  <Application>Microsoft Office PowerPoint</Application>
  <PresentationFormat>Widescreen</PresentationFormat>
  <Paragraphs>309</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Century Gothic</vt:lpstr>
      <vt:lpstr>Symbol</vt:lpstr>
      <vt:lpstr>Wingdings</vt:lpstr>
      <vt:lpstr>Office Theme</vt:lpstr>
      <vt:lpstr>PowerPoint Presentation</vt:lpstr>
      <vt:lpstr>Learning outcomes</vt:lpstr>
      <vt:lpstr>About the gender division of labour</vt:lpstr>
      <vt:lpstr>Why this information is important</vt:lpstr>
      <vt:lpstr>Why this information is important</vt:lpstr>
      <vt:lpstr>Introducing the activity profile analysis</vt:lpstr>
      <vt:lpstr>PowerPoint Presentation</vt:lpstr>
      <vt:lpstr>Analysing the gender division of labour</vt:lpstr>
      <vt:lpstr>Evaluation questions</vt:lpstr>
      <vt:lpstr>Evaluation questions</vt:lpstr>
      <vt:lpstr>Evaluation questions</vt:lpstr>
    </vt:vector>
  </TitlesOfParts>
  <Company>SPC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Kalpana Nizarat;Onorina Saukelo;Sonal Aujla</dc:creator>
  <cp:lastModifiedBy>Samuela Nakalevu</cp:lastModifiedBy>
  <cp:revision>90</cp:revision>
  <dcterms:created xsi:type="dcterms:W3CDTF">2019-02-28T03:40:51Z</dcterms:created>
  <dcterms:modified xsi:type="dcterms:W3CDTF">2023-09-25T00:29:52Z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0x0101009ABFB861869E9C478A672BFEF8E5A885</vt:lpwstr>
  </property>
  <property fmtid="{D5CDD505-2E9C-101B-9397-08002B2CF9AE}" pid="3" name="MediaServiceImageTags">
    <vt:lpwstr/>
  </property>
</Properties>
</file>